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1"/>
  </p:sldMasterIdLst>
  <p:sldIdLst>
    <p:sldId id="280" r:id="rId2"/>
    <p:sldId id="307" r:id="rId3"/>
    <p:sldId id="256" r:id="rId4"/>
    <p:sldId id="313" r:id="rId5"/>
    <p:sldId id="314" r:id="rId6"/>
    <p:sldId id="315" r:id="rId7"/>
    <p:sldId id="316" r:id="rId8"/>
    <p:sldId id="317" r:id="rId9"/>
    <p:sldId id="318" r:id="rId10"/>
    <p:sldId id="306" r:id="rId11"/>
    <p:sldId id="293"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DAB7EB81-AEFB-4CDB-B55F-916A7C65760F}" type="datetimeFigureOut">
              <a:rPr lang="en-US" smtClean="0"/>
              <a:t>11/18/2023</a:t>
            </a:fld>
            <a:endParaRPr lang="en-US"/>
          </a:p>
        </p:txBody>
      </p:sp>
      <p:sp>
        <p:nvSpPr>
          <p:cNvPr id="5" name="Footer Placeholder 4"/>
          <p:cNvSpPr>
            <a:spLocks noGrp="1"/>
          </p:cNvSpPr>
          <p:nvPr>
            <p:ph type="ftr" sz="quarter" idx="11"/>
          </p:nvPr>
        </p:nvSpPr>
        <p:spPr>
          <a:xfrm>
            <a:off x="1371600" y="4323845"/>
            <a:ext cx="6400800" cy="365125"/>
          </a:xfrm>
        </p:spPr>
        <p:txBody>
          <a:bodyPr/>
          <a:lstStyle/>
          <a:p>
            <a:endParaRPr lang="en-US"/>
          </a:p>
        </p:txBody>
      </p:sp>
      <p:sp>
        <p:nvSpPr>
          <p:cNvPr id="6" name="Slide Number Placeholder 5"/>
          <p:cNvSpPr>
            <a:spLocks noGrp="1"/>
          </p:cNvSpPr>
          <p:nvPr>
            <p:ph type="sldNum" sz="quarter" idx="12"/>
          </p:nvPr>
        </p:nvSpPr>
        <p:spPr>
          <a:xfrm>
            <a:off x="8077200" y="1430866"/>
            <a:ext cx="2743200" cy="365125"/>
          </a:xfrm>
        </p:spPr>
        <p:txBody>
          <a:bodyPr/>
          <a:lstStyle/>
          <a:p>
            <a:fld id="{8DA75B33-A123-4DBB-AA73-DDB9EF6E551D}" type="slidenum">
              <a:rPr lang="en-US" smtClean="0"/>
              <a:t>‹Nº›</a:t>
            </a:fld>
            <a:endParaRPr lang="en-US"/>
          </a:p>
        </p:txBody>
      </p:sp>
    </p:spTree>
    <p:extLst>
      <p:ext uri="{BB962C8B-B14F-4D97-AF65-F5344CB8AC3E}">
        <p14:creationId xmlns:p14="http://schemas.microsoft.com/office/powerpoint/2010/main" val="32367750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DAB7EB81-AEFB-4CDB-B55F-916A7C65760F}" type="datetimeFigureOut">
              <a:rPr lang="en-US" smtClean="0"/>
              <a:t>11/18/2023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A75B33-A123-4DBB-AA73-DDB9EF6E551D}" type="slidenum">
              <a:rPr lang="en-US" smtClean="0"/>
              <a:t>‹Nº›</a:t>
            </a:fld>
            <a:endParaRPr lang="en-US"/>
          </a:p>
        </p:txBody>
      </p:sp>
    </p:spTree>
    <p:extLst>
      <p:ext uri="{BB962C8B-B14F-4D97-AF65-F5344CB8AC3E}">
        <p14:creationId xmlns:p14="http://schemas.microsoft.com/office/powerpoint/2010/main" val="16294073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DAB7EB81-AEFB-4CDB-B55F-916A7C65760F}" type="datetimeFigureOut">
              <a:rPr lang="en-US" smtClean="0"/>
              <a:t>11/18/2023</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8DA75B33-A123-4DBB-AA73-DDB9EF6E551D}" type="slidenum">
              <a:rPr lang="en-US" smtClean="0"/>
              <a:t>‹Nº›</a:t>
            </a:fld>
            <a:endParaRPr lang="en-US"/>
          </a:p>
        </p:txBody>
      </p:sp>
    </p:spTree>
    <p:extLst>
      <p:ext uri="{BB962C8B-B14F-4D97-AF65-F5344CB8AC3E}">
        <p14:creationId xmlns:p14="http://schemas.microsoft.com/office/powerpoint/2010/main" val="42028548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pic>
        <p:nvPicPr>
          <p:cNvPr id="11" name="Picture 10"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s-ES"/>
              <a:t>Haga clic para modificar el estilo de título del patrón</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DAB7EB81-AEFB-4CDB-B55F-916A7C65760F}" type="datetimeFigureOut">
              <a:rPr lang="en-US" smtClean="0"/>
              <a:t>11/18/2023</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8DA75B33-A123-4DBB-AA73-DDB9EF6E551D}" type="slidenum">
              <a:rPr lang="en-US" smtClean="0"/>
              <a:t>‹Nº›</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1924807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DAB7EB81-AEFB-4CDB-B55F-916A7C65760F}" type="datetimeFigureOut">
              <a:rPr lang="en-US" smtClean="0"/>
              <a:t>11/18/2023</a:t>
            </a:fld>
            <a:endParaRPr lang="en-US"/>
          </a:p>
        </p:txBody>
      </p:sp>
      <p:sp>
        <p:nvSpPr>
          <p:cNvPr id="6" name="Footer Placeholder 5"/>
          <p:cNvSpPr>
            <a:spLocks noGrp="1"/>
          </p:cNvSpPr>
          <p:nvPr>
            <p:ph type="ftr" sz="quarter" idx="11"/>
          </p:nvPr>
        </p:nvSpPr>
        <p:spPr>
          <a:xfrm>
            <a:off x="685800" y="378883"/>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8DA75B33-A123-4DBB-AA73-DDB9EF6E551D}" type="slidenum">
              <a:rPr lang="en-US" smtClean="0"/>
              <a:t>‹Nº›</a:t>
            </a:fld>
            <a:endParaRPr lang="en-US"/>
          </a:p>
        </p:txBody>
      </p:sp>
    </p:spTree>
    <p:extLst>
      <p:ext uri="{BB962C8B-B14F-4D97-AF65-F5344CB8AC3E}">
        <p14:creationId xmlns:p14="http://schemas.microsoft.com/office/powerpoint/2010/main" val="24208283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s-ES"/>
              <a:t>Haga clic para modificar el estilo de título del patrón</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3" name="Date Placeholder 2"/>
          <p:cNvSpPr>
            <a:spLocks noGrp="1"/>
          </p:cNvSpPr>
          <p:nvPr>
            <p:ph type="dt" sz="half" idx="10"/>
          </p:nvPr>
        </p:nvSpPr>
        <p:spPr/>
        <p:txBody>
          <a:bodyPr/>
          <a:lstStyle/>
          <a:p>
            <a:fld id="{DAB7EB81-AEFB-4CDB-B55F-916A7C65760F}" type="datetimeFigureOut">
              <a:rPr lang="en-US" smtClean="0"/>
              <a:t>11/18/2023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A75B33-A123-4DBB-AA73-DDB9EF6E551D}" type="slidenum">
              <a:rPr lang="en-US" smtClean="0"/>
              <a:t>‹Nº›</a:t>
            </a:fld>
            <a:endParaRPr lang="en-US"/>
          </a:p>
        </p:txBody>
      </p:sp>
    </p:spTree>
    <p:extLst>
      <p:ext uri="{BB962C8B-B14F-4D97-AF65-F5344CB8AC3E}">
        <p14:creationId xmlns:p14="http://schemas.microsoft.com/office/powerpoint/2010/main" val="38707154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s-ES"/>
              <a:t>Haga clic para modificar el estilo de título del patrón</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3" name="Date Placeholder 2"/>
          <p:cNvSpPr>
            <a:spLocks noGrp="1"/>
          </p:cNvSpPr>
          <p:nvPr>
            <p:ph type="dt" sz="half" idx="10"/>
          </p:nvPr>
        </p:nvSpPr>
        <p:spPr/>
        <p:txBody>
          <a:bodyPr/>
          <a:lstStyle/>
          <a:p>
            <a:fld id="{DAB7EB81-AEFB-4CDB-B55F-916A7C65760F}" type="datetimeFigureOut">
              <a:rPr lang="en-US" smtClean="0"/>
              <a:t>11/18/2023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A75B33-A123-4DBB-AA73-DDB9EF6E551D}" type="slidenum">
              <a:rPr lang="en-US" smtClean="0"/>
              <a:t>‹Nº›</a:t>
            </a:fld>
            <a:endParaRPr lang="en-US"/>
          </a:p>
        </p:txBody>
      </p:sp>
    </p:spTree>
    <p:extLst>
      <p:ext uri="{BB962C8B-B14F-4D97-AF65-F5344CB8AC3E}">
        <p14:creationId xmlns:p14="http://schemas.microsoft.com/office/powerpoint/2010/main" val="41931623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AB7EB81-AEFB-4CDB-B55F-916A7C65760F}" type="datetimeFigureOut">
              <a:rPr lang="en-US" smtClean="0"/>
              <a:t>11/18/2023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A75B33-A123-4DBB-AA73-DDB9EF6E551D}" type="slidenum">
              <a:rPr lang="en-US" smtClean="0"/>
              <a:t>‹Nº›</a:t>
            </a:fld>
            <a:endParaRPr lang="en-US"/>
          </a:p>
        </p:txBody>
      </p:sp>
    </p:spTree>
    <p:extLst>
      <p:ext uri="{BB962C8B-B14F-4D97-AF65-F5344CB8AC3E}">
        <p14:creationId xmlns:p14="http://schemas.microsoft.com/office/powerpoint/2010/main" val="42796916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DAB7EB81-AEFB-4CDB-B55F-916A7C65760F}" type="datetimeFigureOut">
              <a:rPr lang="en-US" smtClean="0"/>
              <a:t>11/18/2023</a:t>
            </a:fld>
            <a:endParaRPr lang="en-US"/>
          </a:p>
        </p:txBody>
      </p:sp>
      <p:sp>
        <p:nvSpPr>
          <p:cNvPr id="5" name="Footer Placeholder 4"/>
          <p:cNvSpPr>
            <a:spLocks noGrp="1"/>
          </p:cNvSpPr>
          <p:nvPr>
            <p:ph type="ftr" sz="quarter" idx="11"/>
          </p:nvPr>
        </p:nvSpPr>
        <p:spPr>
          <a:xfrm>
            <a:off x="685800" y="381000"/>
            <a:ext cx="6991492" cy="36512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8DA75B33-A123-4DBB-AA73-DDB9EF6E551D}" type="slidenum">
              <a:rPr lang="en-US" smtClean="0"/>
              <a:t>‹Nº›</a:t>
            </a:fld>
            <a:endParaRPr lang="en-US"/>
          </a:p>
        </p:txBody>
      </p:sp>
    </p:spTree>
    <p:extLst>
      <p:ext uri="{BB962C8B-B14F-4D97-AF65-F5344CB8AC3E}">
        <p14:creationId xmlns:p14="http://schemas.microsoft.com/office/powerpoint/2010/main" val="3656415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AB7EB81-AEFB-4CDB-B55F-916A7C65760F}" type="datetimeFigureOut">
              <a:rPr lang="en-US" smtClean="0"/>
              <a:t>11/18/2023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A75B33-A123-4DBB-AA73-DDB9EF6E551D}" type="slidenum">
              <a:rPr lang="en-US" smtClean="0"/>
              <a:t>‹Nº›</a:t>
            </a:fld>
            <a:endParaRPr lang="en-US"/>
          </a:p>
        </p:txBody>
      </p:sp>
    </p:spTree>
    <p:extLst>
      <p:ext uri="{BB962C8B-B14F-4D97-AF65-F5344CB8AC3E}">
        <p14:creationId xmlns:p14="http://schemas.microsoft.com/office/powerpoint/2010/main" val="3688791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DAB7EB81-AEFB-4CDB-B55F-916A7C65760F}" type="datetimeFigureOut">
              <a:rPr lang="en-US" smtClean="0"/>
              <a:t>11/18/2023</a:t>
            </a:fld>
            <a:endParaRPr lang="en-US"/>
          </a:p>
        </p:txBody>
      </p:sp>
      <p:sp>
        <p:nvSpPr>
          <p:cNvPr id="5" name="Footer Placeholder 4"/>
          <p:cNvSpPr>
            <a:spLocks noGrp="1"/>
          </p:cNvSpPr>
          <p:nvPr>
            <p:ph type="ftr" sz="quarter" idx="11"/>
          </p:nvPr>
        </p:nvSpPr>
        <p:spPr>
          <a:xfrm>
            <a:off x="685800" y="381001"/>
            <a:ext cx="6991492" cy="36406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8DA75B33-A123-4DBB-AA73-DDB9EF6E551D}" type="slidenum">
              <a:rPr lang="en-US" smtClean="0"/>
              <a:t>‹Nº›</a:t>
            </a:fld>
            <a:endParaRPr lang="en-US"/>
          </a:p>
        </p:txBody>
      </p:sp>
    </p:spTree>
    <p:extLst>
      <p:ext uri="{BB962C8B-B14F-4D97-AF65-F5344CB8AC3E}">
        <p14:creationId xmlns:p14="http://schemas.microsoft.com/office/powerpoint/2010/main" val="42051298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DAB7EB81-AEFB-4CDB-B55F-916A7C65760F}" type="datetimeFigureOut">
              <a:rPr lang="en-US" smtClean="0"/>
              <a:t>11/18/2023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A75B33-A123-4DBB-AA73-DDB9EF6E551D}" type="slidenum">
              <a:rPr lang="en-US" smtClean="0"/>
              <a:t>‹Nº›</a:t>
            </a:fld>
            <a:endParaRPr lang="en-US"/>
          </a:p>
        </p:txBody>
      </p:sp>
    </p:spTree>
    <p:extLst>
      <p:ext uri="{BB962C8B-B14F-4D97-AF65-F5344CB8AC3E}">
        <p14:creationId xmlns:p14="http://schemas.microsoft.com/office/powerpoint/2010/main" val="25391483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685800" y="3132666"/>
            <a:ext cx="5311775" cy="3086019"/>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6172200" y="3132666"/>
            <a:ext cx="5334000" cy="3086019"/>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DAB7EB81-AEFB-4CDB-B55F-916A7C65760F}" type="datetimeFigureOut">
              <a:rPr lang="en-US" smtClean="0"/>
              <a:t>11/18/2023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A75B33-A123-4DBB-AA73-DDB9EF6E551D}" type="slidenum">
              <a:rPr lang="en-US" smtClean="0"/>
              <a:t>‹Nº›</a:t>
            </a:fld>
            <a:endParaRPr lang="en-US"/>
          </a:p>
        </p:txBody>
      </p:sp>
    </p:spTree>
    <p:extLst>
      <p:ext uri="{BB962C8B-B14F-4D97-AF65-F5344CB8AC3E}">
        <p14:creationId xmlns:p14="http://schemas.microsoft.com/office/powerpoint/2010/main" val="1397906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DAB7EB81-AEFB-4CDB-B55F-916A7C65760F}" type="datetimeFigureOut">
              <a:rPr lang="en-US" smtClean="0"/>
              <a:t>11/18/2023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A75B33-A123-4DBB-AA73-DDB9EF6E551D}" type="slidenum">
              <a:rPr lang="en-US" smtClean="0"/>
              <a:t>‹Nº›</a:t>
            </a:fld>
            <a:endParaRPr lang="en-US"/>
          </a:p>
        </p:txBody>
      </p:sp>
    </p:spTree>
    <p:extLst>
      <p:ext uri="{BB962C8B-B14F-4D97-AF65-F5344CB8AC3E}">
        <p14:creationId xmlns:p14="http://schemas.microsoft.com/office/powerpoint/2010/main" val="37414204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B7EB81-AEFB-4CDB-B55F-916A7C65760F}" type="datetimeFigureOut">
              <a:rPr lang="en-US" smtClean="0"/>
              <a:t>11/18/2023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A75B33-A123-4DBB-AA73-DDB9EF6E551D}" type="slidenum">
              <a:rPr lang="en-US" smtClean="0"/>
              <a:t>‹Nº›</a:t>
            </a:fld>
            <a:endParaRPr lang="en-US"/>
          </a:p>
        </p:txBody>
      </p:sp>
    </p:spTree>
    <p:extLst>
      <p:ext uri="{BB962C8B-B14F-4D97-AF65-F5344CB8AC3E}">
        <p14:creationId xmlns:p14="http://schemas.microsoft.com/office/powerpoint/2010/main" val="3753759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DAB7EB81-AEFB-4CDB-B55F-916A7C65760F}" type="datetimeFigureOut">
              <a:rPr lang="en-US" smtClean="0"/>
              <a:t>11/18/2023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A75B33-A123-4DBB-AA73-DDB9EF6E551D}" type="slidenum">
              <a:rPr lang="en-US" smtClean="0"/>
              <a:t>‹Nº›</a:t>
            </a:fld>
            <a:endParaRPr lang="en-US"/>
          </a:p>
        </p:txBody>
      </p:sp>
    </p:spTree>
    <p:extLst>
      <p:ext uri="{BB962C8B-B14F-4D97-AF65-F5344CB8AC3E}">
        <p14:creationId xmlns:p14="http://schemas.microsoft.com/office/powerpoint/2010/main" val="2420351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DAB7EB81-AEFB-4CDB-B55F-916A7C65760F}" type="datetimeFigureOut">
              <a:rPr lang="en-US" smtClean="0"/>
              <a:t>11/18/2023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A75B33-A123-4DBB-AA73-DDB9EF6E551D}" type="slidenum">
              <a:rPr lang="en-US" smtClean="0"/>
              <a:t>‹Nº›</a:t>
            </a:fld>
            <a:endParaRPr lang="en-US"/>
          </a:p>
        </p:txBody>
      </p:sp>
    </p:spTree>
    <p:extLst>
      <p:ext uri="{BB962C8B-B14F-4D97-AF65-F5344CB8AC3E}">
        <p14:creationId xmlns:p14="http://schemas.microsoft.com/office/powerpoint/2010/main" val="13982142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DAB7EB81-AEFB-4CDB-B55F-916A7C65760F}" type="datetimeFigureOut">
              <a:rPr lang="en-US" smtClean="0"/>
              <a:t>11/18/2023</a:t>
            </a:fld>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8DA75B33-A123-4DBB-AA73-DDB9EF6E551D}" type="slidenum">
              <a:rPr lang="en-US" smtClean="0"/>
              <a:t>‹Nº›</a:t>
            </a:fld>
            <a:endParaRPr lang="en-US"/>
          </a:p>
        </p:txBody>
      </p:sp>
    </p:spTree>
    <p:extLst>
      <p:ext uri="{BB962C8B-B14F-4D97-AF65-F5344CB8AC3E}">
        <p14:creationId xmlns:p14="http://schemas.microsoft.com/office/powerpoint/2010/main" val="3619847496"/>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gif"/></Relationships>
</file>

<file path=ppt/slides/_rels/slide10.xml.rels><?xml version="1.0" encoding="UTF-8" standalone="yes"?>
<Relationships xmlns="http://schemas.openxmlformats.org/package/2006/relationships"><Relationship Id="rId3" Type="http://schemas.openxmlformats.org/officeDocument/2006/relationships/hyperlink" Target="https://www.yubrain.com/humanidades/filosofia/la-sabiduria-socratica/" TargetMode="External"/><Relationship Id="rId2" Type="http://schemas.openxmlformats.org/officeDocument/2006/relationships/hyperlink" Target="https://www.unprofesor.com/ciencias-sociales/filosofia-de-socrates-resumen-5103.html" TargetMode="External"/><Relationship Id="rId1" Type="http://schemas.openxmlformats.org/officeDocument/2006/relationships/slideLayout" Target="../slideLayouts/slideLayout2.xml"/><Relationship Id="rId4" Type="http://schemas.openxmlformats.org/officeDocument/2006/relationships/hyperlink" Target="https://www.uam.mx/difusion/revista/junio2003/peralta.pdf"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hyperlink" Target="https://es.wikipedia.org/wiki/Teor%C3%ADa_del_conocimiento" TargetMode="External"/><Relationship Id="rId3" Type="http://schemas.openxmlformats.org/officeDocument/2006/relationships/hyperlink" Target="https://es.wikipedia.org/wiki/Filosof%C3%ADa" TargetMode="External"/><Relationship Id="rId7" Type="http://schemas.openxmlformats.org/officeDocument/2006/relationships/hyperlink" Target="https://es.wikipedia.org/wiki/S%C3%ADntesis" TargetMode="External"/><Relationship Id="rId2" Type="http://schemas.openxmlformats.org/officeDocument/2006/relationships/hyperlink" Target="https://es.wikipedia.org/wiki/Lat%C3%ADn" TargetMode="External"/><Relationship Id="rId1" Type="http://schemas.openxmlformats.org/officeDocument/2006/relationships/slideLayout" Target="../slideLayouts/slideLayout1.xml"/><Relationship Id="rId6" Type="http://schemas.openxmlformats.org/officeDocument/2006/relationships/hyperlink" Target="https://es.wikipedia.org/wiki/Ant%C3%ADtesis" TargetMode="External"/><Relationship Id="rId11" Type="http://schemas.openxmlformats.org/officeDocument/2006/relationships/image" Target="../media/image9.jpeg"/><Relationship Id="rId5" Type="http://schemas.openxmlformats.org/officeDocument/2006/relationships/hyperlink" Target="https://es.wikipedia.org/wiki/Tesis" TargetMode="External"/><Relationship Id="rId10" Type="http://schemas.openxmlformats.org/officeDocument/2006/relationships/hyperlink" Target="https://es.wikipedia.org/wiki/Sociedad" TargetMode="External"/><Relationship Id="rId4" Type="http://schemas.openxmlformats.org/officeDocument/2006/relationships/hyperlink" Target="https://es.wikipedia.org/wiki/L%C3%B3gica" TargetMode="External"/><Relationship Id="rId9" Type="http://schemas.openxmlformats.org/officeDocument/2006/relationships/hyperlink" Target="https://es.wikipedia.org/wiki/Naturaleza"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58791" y="2389849"/>
            <a:ext cx="11088913" cy="1312341"/>
          </a:xfrm>
        </p:spPr>
        <p:txBody>
          <a:bodyPr>
            <a:normAutofit/>
          </a:bodyPr>
          <a:lstStyle/>
          <a:p>
            <a:r>
              <a:rPr lang="es-PE" sz="4400" dirty="0">
                <a:latin typeface="Algerian" panose="04020705040A02060702" pitchFamily="82" charset="0"/>
              </a:rPr>
              <a:t>TEMA : PENSAMIENTO FILOSOFICO DE SOCRATES</a:t>
            </a:r>
            <a:endParaRPr lang="en-US" sz="4400" dirty="0">
              <a:latin typeface="Algerian" panose="04020705040A02060702" pitchFamily="82" charset="0"/>
            </a:endParaRPr>
          </a:p>
        </p:txBody>
      </p:sp>
      <p:pic>
        <p:nvPicPr>
          <p:cNvPr id="6" name="Picture 2" descr="Imagen relacionad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4163" y="156242"/>
            <a:ext cx="1037088" cy="966121"/>
          </a:xfrm>
          <a:prstGeom prst="rect">
            <a:avLst/>
          </a:prstGeom>
          <a:noFill/>
          <a:extLst>
            <a:ext uri="{909E8E84-426E-40DD-AFC4-6F175D3DCCD1}">
              <a14:hiddenFill xmlns:a14="http://schemas.microsoft.com/office/drawing/2010/main">
                <a:solidFill>
                  <a:srgbClr val="FFFFFF"/>
                </a:solidFill>
              </a14:hiddenFill>
            </a:ext>
          </a:extLst>
        </p:spPr>
      </p:pic>
      <p:sp>
        <p:nvSpPr>
          <p:cNvPr id="8" name="Rectángulo 7"/>
          <p:cNvSpPr/>
          <p:nvPr/>
        </p:nvSpPr>
        <p:spPr>
          <a:xfrm>
            <a:off x="2038645" y="515452"/>
            <a:ext cx="9318530" cy="1200329"/>
          </a:xfrm>
          <a:prstGeom prst="rect">
            <a:avLst/>
          </a:prstGeom>
        </p:spPr>
        <p:txBody>
          <a:bodyPr wrap="square">
            <a:spAutoFit/>
          </a:bodyPr>
          <a:lstStyle/>
          <a:p>
            <a:pPr algn="ctr"/>
            <a:r>
              <a:rPr lang="es-PE" b="1" dirty="0">
                <a:ln w="9525">
                  <a:solidFill>
                    <a:schemeClr val="bg1"/>
                  </a:solidFill>
                  <a:prstDash val="solid"/>
                </a:ln>
                <a:effectLst>
                  <a:outerShdw blurRad="12700" dist="38100" dir="2700000" algn="tl" rotWithShape="0">
                    <a:schemeClr val="accent5">
                      <a:lumMod val="60000"/>
                      <a:lumOff val="40000"/>
                    </a:schemeClr>
                  </a:outerShdw>
                </a:effectLst>
              </a:rPr>
              <a:t>UNIVERSIDAD NACIONAL DEL CENTRO DEL PERÚ</a:t>
            </a:r>
          </a:p>
          <a:p>
            <a:pPr algn="ctr"/>
            <a:r>
              <a:rPr lang="es-PE" b="1" dirty="0">
                <a:ln w="9525">
                  <a:solidFill>
                    <a:schemeClr val="bg1"/>
                  </a:solidFill>
                  <a:prstDash val="solid"/>
                </a:ln>
                <a:effectLst>
                  <a:outerShdw blurRad="12700" dist="38100" dir="2700000" algn="tl" rotWithShape="0">
                    <a:schemeClr val="accent5">
                      <a:lumMod val="60000"/>
                      <a:lumOff val="40000"/>
                    </a:schemeClr>
                  </a:outerShdw>
                </a:effectLst>
              </a:rPr>
              <a:t>ESCUELA DE POSGRADO</a:t>
            </a:r>
          </a:p>
          <a:p>
            <a:pPr algn="ctr"/>
            <a:r>
              <a:rPr lang="es-PE" b="1" dirty="0">
                <a:ln w="9525">
                  <a:solidFill>
                    <a:schemeClr val="bg1"/>
                  </a:solidFill>
                  <a:prstDash val="solid"/>
                </a:ln>
                <a:effectLst>
                  <a:outerShdw blurRad="12700" dist="38100" dir="2700000" algn="tl" rotWithShape="0">
                    <a:schemeClr val="accent5">
                      <a:lumMod val="60000"/>
                      <a:lumOff val="40000"/>
                    </a:schemeClr>
                  </a:outerShdw>
                </a:effectLst>
              </a:rPr>
              <a:t>UNIDAD DE POSGRADO DE LA FACULTAD DE EDUCACION MENCION  EDUCACIÓN SUPERIOR</a:t>
            </a:r>
            <a:endParaRPr lang="es-PE" sz="2800" b="1" dirty="0">
              <a:ln w="9525">
                <a:solidFill>
                  <a:schemeClr val="bg1"/>
                </a:solidFill>
                <a:prstDash val="solid"/>
              </a:ln>
              <a:effectLst>
                <a:outerShdw blurRad="12700" dist="38100" dir="2700000" algn="tl" rotWithShape="0">
                  <a:schemeClr val="accent5">
                    <a:lumMod val="60000"/>
                    <a:lumOff val="40000"/>
                  </a:schemeClr>
                </a:outerShdw>
              </a:effectLst>
            </a:endParaRPr>
          </a:p>
        </p:txBody>
      </p:sp>
      <p:sp>
        <p:nvSpPr>
          <p:cNvPr id="3" name="Rectángulo 2">
            <a:extLst>
              <a:ext uri="{FF2B5EF4-FFF2-40B4-BE49-F238E27FC236}">
                <a16:creationId xmlns:a16="http://schemas.microsoft.com/office/drawing/2014/main" id="{99857327-D4F4-44D8-A770-7F18F74F5F3A}"/>
              </a:ext>
            </a:extLst>
          </p:cNvPr>
          <p:cNvSpPr/>
          <p:nvPr/>
        </p:nvSpPr>
        <p:spPr>
          <a:xfrm>
            <a:off x="5226756" y="6144937"/>
            <a:ext cx="2212622" cy="3952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2023</a:t>
            </a:r>
            <a:endParaRPr lang="es-PE" dirty="0"/>
          </a:p>
        </p:txBody>
      </p:sp>
      <p:pic>
        <p:nvPicPr>
          <p:cNvPr id="9" name="Imagen 8">
            <a:extLst>
              <a:ext uri="{FF2B5EF4-FFF2-40B4-BE49-F238E27FC236}">
                <a16:creationId xmlns:a16="http://schemas.microsoft.com/office/drawing/2014/main" id="{EBB48254-A83D-4B25-9FA0-C5F247010D92}"/>
              </a:ext>
            </a:extLst>
          </p:cNvPr>
          <p:cNvPicPr>
            <a:picLocks noChangeAspect="1"/>
          </p:cNvPicPr>
          <p:nvPr/>
        </p:nvPicPr>
        <p:blipFill>
          <a:blip r:embed="rId3"/>
          <a:stretch>
            <a:fillRect/>
          </a:stretch>
        </p:blipFill>
        <p:spPr>
          <a:xfrm>
            <a:off x="10590412" y="115536"/>
            <a:ext cx="1533527" cy="858423"/>
          </a:xfrm>
          <a:prstGeom prst="rect">
            <a:avLst/>
          </a:prstGeom>
        </p:spPr>
      </p:pic>
      <p:sp>
        <p:nvSpPr>
          <p:cNvPr id="10" name="CuadroTexto 9">
            <a:extLst>
              <a:ext uri="{FF2B5EF4-FFF2-40B4-BE49-F238E27FC236}">
                <a16:creationId xmlns:a16="http://schemas.microsoft.com/office/drawing/2014/main" id="{EFA97F9A-54C8-4650-8BB3-C249411BA238}"/>
              </a:ext>
            </a:extLst>
          </p:cNvPr>
          <p:cNvSpPr txBox="1"/>
          <p:nvPr/>
        </p:nvSpPr>
        <p:spPr>
          <a:xfrm>
            <a:off x="3652912" y="1901954"/>
            <a:ext cx="6937499" cy="369332"/>
          </a:xfrm>
          <a:prstGeom prst="rect">
            <a:avLst/>
          </a:prstGeom>
          <a:noFill/>
        </p:spPr>
        <p:txBody>
          <a:bodyPr wrap="square" rtlCol="0">
            <a:spAutoFit/>
          </a:bodyPr>
          <a:lstStyle/>
          <a:p>
            <a:r>
              <a:rPr lang="es-MX" b="1" dirty="0"/>
              <a:t>CURSO: FILOSOFÍA DE LA EDUCACIÓN SUPERIOR</a:t>
            </a:r>
            <a:endParaRPr lang="es-PE" b="1" dirty="0"/>
          </a:p>
        </p:txBody>
      </p:sp>
      <p:sp>
        <p:nvSpPr>
          <p:cNvPr id="12" name="CuadroTexto 11">
            <a:extLst>
              <a:ext uri="{FF2B5EF4-FFF2-40B4-BE49-F238E27FC236}">
                <a16:creationId xmlns:a16="http://schemas.microsoft.com/office/drawing/2014/main" id="{2B254E52-B9E2-4B9C-BDC4-F7C29C461AD5}"/>
              </a:ext>
            </a:extLst>
          </p:cNvPr>
          <p:cNvSpPr txBox="1"/>
          <p:nvPr/>
        </p:nvSpPr>
        <p:spPr>
          <a:xfrm>
            <a:off x="4347535" y="3401131"/>
            <a:ext cx="4513943" cy="369332"/>
          </a:xfrm>
          <a:prstGeom prst="rect">
            <a:avLst/>
          </a:prstGeom>
          <a:noFill/>
        </p:spPr>
        <p:txBody>
          <a:bodyPr wrap="square" rtlCol="0">
            <a:spAutoFit/>
          </a:bodyPr>
          <a:lstStyle/>
          <a:p>
            <a:r>
              <a:rPr lang="es-MX" dirty="0"/>
              <a:t>Docente: Dr. Raúl Palomino Barboza</a:t>
            </a:r>
            <a:endParaRPr lang="es-PE" dirty="0"/>
          </a:p>
        </p:txBody>
      </p:sp>
      <p:sp>
        <p:nvSpPr>
          <p:cNvPr id="13" name="CuadroTexto 12">
            <a:extLst>
              <a:ext uri="{FF2B5EF4-FFF2-40B4-BE49-F238E27FC236}">
                <a16:creationId xmlns:a16="http://schemas.microsoft.com/office/drawing/2014/main" id="{86BC1C02-DA1A-4975-8083-AD04C29E55E6}"/>
              </a:ext>
            </a:extLst>
          </p:cNvPr>
          <p:cNvSpPr txBox="1"/>
          <p:nvPr/>
        </p:nvSpPr>
        <p:spPr>
          <a:xfrm>
            <a:off x="4102986" y="3892130"/>
            <a:ext cx="4630057" cy="1477328"/>
          </a:xfrm>
          <a:prstGeom prst="rect">
            <a:avLst/>
          </a:prstGeom>
          <a:noFill/>
        </p:spPr>
        <p:txBody>
          <a:bodyPr wrap="square" rtlCol="0">
            <a:spAutoFit/>
          </a:bodyPr>
          <a:lstStyle/>
          <a:p>
            <a:r>
              <a:rPr lang="es-MX" b="1" dirty="0">
                <a:solidFill>
                  <a:srgbClr val="FF0000"/>
                </a:solidFill>
              </a:rPr>
              <a:t>Integrantes:</a:t>
            </a:r>
          </a:p>
          <a:p>
            <a:pPr marL="285750" indent="-285750">
              <a:buFont typeface="Wingdings" panose="05000000000000000000" pitchFamily="2" charset="2"/>
              <a:buChar char="Ø"/>
            </a:pPr>
            <a:r>
              <a:rPr lang="es-MX" b="1" dirty="0"/>
              <a:t> </a:t>
            </a:r>
            <a:r>
              <a:rPr lang="es-MX" dirty="0"/>
              <a:t>De la Cruz Ochoa,  Raúl</a:t>
            </a:r>
          </a:p>
          <a:p>
            <a:pPr marL="285750" indent="-285750">
              <a:buFont typeface="Wingdings" panose="05000000000000000000" pitchFamily="2" charset="2"/>
              <a:buChar char="Ø"/>
            </a:pPr>
            <a:r>
              <a:rPr lang="es-MX" dirty="0"/>
              <a:t> De la Cruz Congora, Erika</a:t>
            </a:r>
          </a:p>
          <a:p>
            <a:pPr marL="285750" indent="-285750">
              <a:buFont typeface="Wingdings" panose="05000000000000000000" pitchFamily="2" charset="2"/>
              <a:buChar char="Ø"/>
            </a:pPr>
            <a:r>
              <a:rPr lang="es-MX" dirty="0"/>
              <a:t> García Pariona,  Valeria Yulittza</a:t>
            </a:r>
          </a:p>
          <a:p>
            <a:pPr marL="285750" indent="-285750">
              <a:buFont typeface="Wingdings" panose="05000000000000000000" pitchFamily="2" charset="2"/>
              <a:buChar char="Ø"/>
            </a:pPr>
            <a:r>
              <a:rPr lang="es-MX" dirty="0"/>
              <a:t>Figueroa Curí   Abimael</a:t>
            </a:r>
            <a:endParaRPr lang="es-PE" dirty="0"/>
          </a:p>
        </p:txBody>
      </p:sp>
      <p:pic>
        <p:nvPicPr>
          <p:cNvPr id="1026" name="Picture 2" descr="Sócrates. Biografía y Pensamiento">
            <a:extLst>
              <a:ext uri="{FF2B5EF4-FFF2-40B4-BE49-F238E27FC236}">
                <a16:creationId xmlns:a16="http://schemas.microsoft.com/office/drawing/2014/main" id="{7D185A3A-BA53-4B38-B4B2-3692DEF7D1D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8791" y="3892130"/>
            <a:ext cx="3172271" cy="243207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spTree>
    <p:extLst>
      <p:ext uri="{BB962C8B-B14F-4D97-AF65-F5344CB8AC3E}">
        <p14:creationId xmlns:p14="http://schemas.microsoft.com/office/powerpoint/2010/main" val="10643804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1218111" y="523225"/>
            <a:ext cx="9377318" cy="769441"/>
          </a:xfrm>
          <a:prstGeom prst="rect">
            <a:avLst/>
          </a:prstGeom>
          <a:noFill/>
        </p:spPr>
        <p:txBody>
          <a:bodyPr wrap="square" lIns="91440" tIns="45720" rIns="91440" bIns="45720">
            <a:spAutoFit/>
          </a:bodyPr>
          <a:lstStyle/>
          <a:p>
            <a:pPr algn="ctr"/>
            <a:r>
              <a:rPr lang="es-ES" sz="4400" b="1" dirty="0">
                <a:ln w="6600">
                  <a:solidFill>
                    <a:schemeClr val="accent2"/>
                  </a:solidFill>
                  <a:prstDash val="solid"/>
                </a:ln>
                <a:solidFill>
                  <a:srgbClr val="FFFFFF"/>
                </a:solidFill>
                <a:effectLst>
                  <a:outerShdw dist="38100" dir="2700000" algn="tl" rotWithShape="0">
                    <a:schemeClr val="accent2"/>
                  </a:outerShdw>
                </a:effectLst>
              </a:rPr>
              <a:t>BIBLIOGRAFÍA</a:t>
            </a:r>
          </a:p>
        </p:txBody>
      </p:sp>
      <p:sp>
        <p:nvSpPr>
          <p:cNvPr id="4" name="CuadroTexto 3">
            <a:extLst>
              <a:ext uri="{FF2B5EF4-FFF2-40B4-BE49-F238E27FC236}">
                <a16:creationId xmlns:a16="http://schemas.microsoft.com/office/drawing/2014/main" id="{7F8D2FE1-4792-44A2-A9E1-55D8A91297A4}"/>
              </a:ext>
            </a:extLst>
          </p:cNvPr>
          <p:cNvSpPr txBox="1"/>
          <p:nvPr/>
        </p:nvSpPr>
        <p:spPr>
          <a:xfrm>
            <a:off x="1613647" y="2101788"/>
            <a:ext cx="6096000" cy="2585323"/>
          </a:xfrm>
          <a:prstGeom prst="rect">
            <a:avLst/>
          </a:prstGeom>
          <a:noFill/>
        </p:spPr>
        <p:txBody>
          <a:bodyPr wrap="square">
            <a:spAutoFit/>
          </a:bodyPr>
          <a:lstStyle/>
          <a:p>
            <a:r>
              <a:rPr lang="es-PE" dirty="0">
                <a:hlinkClick r:id="rId2"/>
              </a:rPr>
              <a:t>https://www.unprofesor.com/ciencias-sociales/filosofia-de-socrates-resumen-5103.html</a:t>
            </a:r>
            <a:endParaRPr lang="es-PE" dirty="0"/>
          </a:p>
          <a:p>
            <a:endParaRPr lang="es-PE" dirty="0"/>
          </a:p>
          <a:p>
            <a:endParaRPr lang="es-PE" dirty="0"/>
          </a:p>
          <a:p>
            <a:r>
              <a:rPr lang="es-PE" dirty="0">
                <a:hlinkClick r:id="rId3"/>
              </a:rPr>
              <a:t>https://www.yubrain.com/humanidades/filosofia/la-sabiduria-socratica/</a:t>
            </a:r>
            <a:endParaRPr lang="es-PE" dirty="0"/>
          </a:p>
          <a:p>
            <a:endParaRPr lang="es-PE" dirty="0"/>
          </a:p>
          <a:p>
            <a:r>
              <a:rPr lang="es-PE" dirty="0">
                <a:hlinkClick r:id="rId4"/>
              </a:rPr>
              <a:t>https://www.uam.mx/difusion/revista/junio2003/peralta.pdf</a:t>
            </a:r>
            <a:r>
              <a:rPr lang="es-PE" dirty="0"/>
              <a:t> </a:t>
            </a:r>
          </a:p>
        </p:txBody>
      </p:sp>
    </p:spTree>
    <p:extLst>
      <p:ext uri="{BB962C8B-B14F-4D97-AF65-F5344CB8AC3E}">
        <p14:creationId xmlns:p14="http://schemas.microsoft.com/office/powerpoint/2010/main" val="49594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tickers de Gracias gratuitos,+480 stickers (SVG, PNG ...">
            <a:extLst>
              <a:ext uri="{FF2B5EF4-FFF2-40B4-BE49-F238E27FC236}">
                <a16:creationId xmlns:a16="http://schemas.microsoft.com/office/drawing/2014/main" id="{9E96CE9D-8617-4301-8CA0-BBED4DB31E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9738" y="2852738"/>
            <a:ext cx="1152525" cy="1152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2898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1313380" y="1138725"/>
            <a:ext cx="8744702" cy="861774"/>
          </a:xfrm>
          <a:prstGeom prst="rect">
            <a:avLst/>
          </a:prstGeom>
          <a:noFill/>
        </p:spPr>
        <p:txBody>
          <a:bodyPr wrap="none" lIns="91440" tIns="45720" rIns="91440" bIns="45720">
            <a:spAutoFit/>
          </a:bodyPr>
          <a:lstStyle/>
          <a:p>
            <a:pPr algn="ctr"/>
            <a:r>
              <a:rPr lang="es-MX" sz="3200" b="1" kern="100" dirty="0">
                <a:effectLst/>
                <a:latin typeface="Algerian" panose="04020705040A02060702" pitchFamily="82" charset="0"/>
                <a:ea typeface="Calibri" panose="020F0502020204030204" pitchFamily="34" charset="0"/>
                <a:cs typeface="Calibri Light" panose="020F0302020204030204" pitchFamily="34" charset="0"/>
              </a:rPr>
              <a:t>EL TEXTO TIENE LA SIGUIENTE ESTRUCTURA:</a:t>
            </a:r>
            <a:endParaRPr lang="es-PE" sz="32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s-PE" sz="1800" b="1" kern="100" dirty="0">
                <a:effectLst/>
                <a:latin typeface="Algerian" panose="04020705040A02060702" pitchFamily="82" charset="0"/>
                <a:ea typeface="Calibri" panose="020F0502020204030204" pitchFamily="34" charset="0"/>
                <a:cs typeface="Calibri Light" panose="020F0302020204030204" pitchFamily="34" charset="0"/>
              </a:rPr>
              <a:t> </a:t>
            </a:r>
            <a:endParaRPr lang="es-PE"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CuadroTexto 5">
            <a:extLst>
              <a:ext uri="{FF2B5EF4-FFF2-40B4-BE49-F238E27FC236}">
                <a16:creationId xmlns:a16="http://schemas.microsoft.com/office/drawing/2014/main" id="{388477F4-3C5F-45A2-8030-A91DC475B652}"/>
              </a:ext>
            </a:extLst>
          </p:cNvPr>
          <p:cNvSpPr txBox="1"/>
          <p:nvPr/>
        </p:nvSpPr>
        <p:spPr>
          <a:xfrm>
            <a:off x="600635" y="1936376"/>
            <a:ext cx="8740589" cy="3108543"/>
          </a:xfrm>
          <a:prstGeom prst="rect">
            <a:avLst/>
          </a:prstGeom>
          <a:noFill/>
        </p:spPr>
        <p:txBody>
          <a:bodyPr wrap="square">
            <a:spAutoFit/>
          </a:bodyPr>
          <a:lstStyle/>
          <a:p>
            <a:pPr marL="342900" lvl="0" indent="-342900" algn="just">
              <a:buFont typeface="+mj-lt"/>
              <a:buAutoNum type="arabicPeriod"/>
            </a:pPr>
            <a:r>
              <a:rPr lang="es-PE" sz="2800" kern="100" dirty="0">
                <a:effectLst/>
                <a:ea typeface="Calibri" panose="020F0502020204030204" pitchFamily="34" charset="0"/>
                <a:cs typeface="Calibri" panose="020F0502020204030204" pitchFamily="34" charset="0"/>
              </a:rPr>
              <a:t>Biografía  </a:t>
            </a:r>
            <a:endParaRPr lang="es-PE" sz="2800" kern="100" dirty="0">
              <a:effectLst/>
              <a:ea typeface="Calibri" panose="020F0502020204030204" pitchFamily="34" charset="0"/>
              <a:cs typeface="Times New Roman" panose="02020603050405020304" pitchFamily="18" charset="0"/>
            </a:endParaRPr>
          </a:p>
          <a:p>
            <a:pPr marL="342900" lvl="0" indent="-342900" algn="just">
              <a:buFont typeface="+mj-lt"/>
              <a:buAutoNum type="arabicPeriod"/>
            </a:pPr>
            <a:r>
              <a:rPr lang="es-PE" sz="2800" kern="100" dirty="0">
                <a:effectLst/>
                <a:ea typeface="Calibri" panose="020F0502020204030204" pitchFamily="34" charset="0"/>
                <a:cs typeface="Calibri" panose="020F0502020204030204" pitchFamily="34" charset="0"/>
              </a:rPr>
              <a:t>Método socrático.</a:t>
            </a:r>
            <a:endParaRPr lang="es-PE" sz="2800" kern="100" dirty="0">
              <a:effectLst/>
              <a:ea typeface="Calibri" panose="020F0502020204030204" pitchFamily="34" charset="0"/>
              <a:cs typeface="Times New Roman" panose="02020603050405020304" pitchFamily="18" charset="0"/>
            </a:endParaRPr>
          </a:p>
          <a:p>
            <a:pPr marL="342900" lvl="0" indent="-342900" algn="just">
              <a:buFont typeface="+mj-lt"/>
              <a:buAutoNum type="arabicPeriod"/>
            </a:pPr>
            <a:r>
              <a:rPr lang="es-PE" sz="2800" kern="100" dirty="0">
                <a:effectLst/>
                <a:ea typeface="Calibri" panose="020F0502020204030204" pitchFamily="34" charset="0"/>
                <a:cs typeface="Calibri" panose="020F0502020204030204" pitchFamily="34" charset="0"/>
              </a:rPr>
              <a:t>La Dialéctica. </a:t>
            </a:r>
            <a:endParaRPr lang="es-PE" sz="2800" kern="100" dirty="0">
              <a:effectLst/>
              <a:ea typeface="Calibri" panose="020F0502020204030204" pitchFamily="34" charset="0"/>
              <a:cs typeface="Times New Roman" panose="02020603050405020304" pitchFamily="18" charset="0"/>
            </a:endParaRPr>
          </a:p>
          <a:p>
            <a:pPr marL="342900" lvl="0" indent="-342900" algn="just">
              <a:buFont typeface="+mj-lt"/>
              <a:buAutoNum type="arabicPeriod"/>
            </a:pPr>
            <a:r>
              <a:rPr lang="es-PE" sz="2800" kern="100" dirty="0">
                <a:effectLst/>
                <a:ea typeface="Calibri" panose="020F0502020204030204" pitchFamily="34" charset="0"/>
                <a:cs typeface="Calibri" panose="020F0502020204030204" pitchFamily="34" charset="0"/>
              </a:rPr>
              <a:t>La ironía socrática. </a:t>
            </a:r>
            <a:endParaRPr lang="es-PE" sz="2800" kern="100" dirty="0">
              <a:effectLst/>
              <a:ea typeface="Calibri" panose="020F0502020204030204" pitchFamily="34" charset="0"/>
              <a:cs typeface="Times New Roman" panose="02020603050405020304" pitchFamily="18" charset="0"/>
            </a:endParaRPr>
          </a:p>
          <a:p>
            <a:pPr marL="342900" lvl="0" indent="-342900" algn="just">
              <a:buFont typeface="+mj-lt"/>
              <a:buAutoNum type="arabicPeriod"/>
            </a:pPr>
            <a:r>
              <a:rPr lang="es-PE" sz="2800" kern="100" dirty="0">
                <a:effectLst/>
                <a:ea typeface="Calibri" panose="020F0502020204030204" pitchFamily="34" charset="0"/>
                <a:cs typeface="Calibri" panose="020F0502020204030204" pitchFamily="34" charset="0"/>
              </a:rPr>
              <a:t> La Mayéutica de Sócrates</a:t>
            </a:r>
            <a:endParaRPr lang="es-PE" sz="2800" kern="100" dirty="0">
              <a:effectLst/>
              <a:ea typeface="Calibri" panose="020F0502020204030204" pitchFamily="34" charset="0"/>
              <a:cs typeface="Times New Roman" panose="02020603050405020304" pitchFamily="18" charset="0"/>
            </a:endParaRPr>
          </a:p>
          <a:p>
            <a:pPr marL="342900" lvl="0" indent="-342900" algn="just">
              <a:buFont typeface="+mj-lt"/>
              <a:buAutoNum type="arabicPeriod"/>
            </a:pPr>
            <a:r>
              <a:rPr lang="es-PE" sz="2800" kern="100" dirty="0">
                <a:effectLst/>
                <a:ea typeface="Calibri" panose="020F0502020204030204" pitchFamily="34" charset="0"/>
                <a:cs typeface="Calibri" panose="020F0502020204030204" pitchFamily="34" charset="0"/>
              </a:rPr>
              <a:t> La sabiduría y la virtud</a:t>
            </a:r>
            <a:endParaRPr lang="es-PE" sz="2800" kern="100" dirty="0">
              <a:effectLst/>
              <a:ea typeface="Calibri" panose="020F0502020204030204" pitchFamily="34" charset="0"/>
              <a:cs typeface="Times New Roman" panose="02020603050405020304" pitchFamily="18" charset="0"/>
            </a:endParaRPr>
          </a:p>
          <a:p>
            <a:pPr marL="342900" lvl="0" indent="-342900" algn="just">
              <a:buFont typeface="+mj-lt"/>
              <a:buAutoNum type="arabicPeriod"/>
            </a:pPr>
            <a:r>
              <a:rPr lang="es-PE" sz="2800" kern="100" dirty="0">
                <a:effectLst/>
                <a:ea typeface="Calibri" panose="020F0502020204030204" pitchFamily="34" charset="0"/>
                <a:cs typeface="Calibri" panose="020F0502020204030204" pitchFamily="34" charset="0"/>
              </a:rPr>
              <a:t> Lo universal</a:t>
            </a:r>
            <a:endParaRPr lang="es-PE" sz="2800" kern="100" dirty="0">
              <a:effectLst/>
              <a:ea typeface="Calibri" panose="020F0502020204030204" pitchFamily="34" charset="0"/>
              <a:cs typeface="Times New Roman" panose="02020603050405020304" pitchFamily="18" charset="0"/>
            </a:endParaRPr>
          </a:p>
        </p:txBody>
      </p:sp>
      <p:pic>
        <p:nvPicPr>
          <p:cNvPr id="2052" name="Picture 4" descr="gmazovi treperenje Masaža socrates platon y aristoteles dobiti jedro  ekscentričan">
            <a:extLst>
              <a:ext uri="{FF2B5EF4-FFF2-40B4-BE49-F238E27FC236}">
                <a16:creationId xmlns:a16="http://schemas.microsoft.com/office/drawing/2014/main" id="{95971EB9-11FE-40DC-BE6C-37C42BFC4F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6185" y="2149318"/>
            <a:ext cx="3448049" cy="3082961"/>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p:spPr>
      </p:pic>
    </p:spTree>
    <p:extLst>
      <p:ext uri="{BB962C8B-B14F-4D97-AF65-F5344CB8AC3E}">
        <p14:creationId xmlns:p14="http://schemas.microsoft.com/office/powerpoint/2010/main" val="29240565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C18C7DF3-B94A-42CE-B665-7A5E18A9BBCF}"/>
              </a:ext>
            </a:extLst>
          </p:cNvPr>
          <p:cNvSpPr/>
          <p:nvPr/>
        </p:nvSpPr>
        <p:spPr>
          <a:xfrm>
            <a:off x="2367108" y="670716"/>
            <a:ext cx="4107215" cy="769441"/>
          </a:xfrm>
          <a:prstGeom prst="rect">
            <a:avLst/>
          </a:prstGeom>
          <a:noFill/>
        </p:spPr>
        <p:txBody>
          <a:bodyPr wrap="none" lIns="91440" tIns="45720" rIns="91440" bIns="45720">
            <a:spAutoFit/>
          </a:bodyPr>
          <a:lstStyle/>
          <a:p>
            <a:pPr lvl="1" algn="just"/>
            <a:r>
              <a:rPr lang="es-PE" sz="4400" kern="100" dirty="0">
                <a:effectLst/>
                <a:latin typeface="Algerian" panose="04020705040A02060702" pitchFamily="82" charset="0"/>
                <a:ea typeface="Calibri" panose="020F0502020204030204" pitchFamily="34" charset="0"/>
                <a:cs typeface="Calibri" panose="020F0502020204030204" pitchFamily="34" charset="0"/>
              </a:rPr>
              <a:t>1.Biografía</a:t>
            </a:r>
            <a:endParaRPr lang="es-ES" sz="4400" b="1" dirty="0">
              <a:solidFill>
                <a:schemeClr val="accent6">
                  <a:lumMod val="40000"/>
                  <a:lumOff val="60000"/>
                </a:schemeClr>
              </a:solidFill>
              <a:latin typeface="Algerian" panose="04020705040A02060702" pitchFamily="82" charset="0"/>
            </a:endParaRPr>
          </a:p>
        </p:txBody>
      </p:sp>
      <p:sp>
        <p:nvSpPr>
          <p:cNvPr id="3" name="Flecha: hacia abajo 2">
            <a:extLst>
              <a:ext uri="{FF2B5EF4-FFF2-40B4-BE49-F238E27FC236}">
                <a16:creationId xmlns:a16="http://schemas.microsoft.com/office/drawing/2014/main" id="{D395776D-7D66-1E6B-BC20-2539F6B27DC7}"/>
              </a:ext>
            </a:extLst>
          </p:cNvPr>
          <p:cNvSpPr/>
          <p:nvPr/>
        </p:nvSpPr>
        <p:spPr>
          <a:xfrm rot="5400000">
            <a:off x="6645847" y="2758189"/>
            <a:ext cx="1181686" cy="6013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Rectángulo 3">
            <a:extLst>
              <a:ext uri="{FF2B5EF4-FFF2-40B4-BE49-F238E27FC236}">
                <a16:creationId xmlns:a16="http://schemas.microsoft.com/office/drawing/2014/main" id="{52177767-E01A-3CC9-681C-219EF3ADA422}"/>
              </a:ext>
            </a:extLst>
          </p:cNvPr>
          <p:cNvSpPr/>
          <p:nvPr/>
        </p:nvSpPr>
        <p:spPr>
          <a:xfrm>
            <a:off x="671086" y="1523879"/>
            <a:ext cx="6152469" cy="3810242"/>
          </a:xfrm>
          <a:prstGeom prst="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PE" sz="180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Nació en Atenas, donde vivió durante los dos últimos tercios del siglo v a. C., la época más espléndida en la historia de su ciudad natal, y de toda la </a:t>
            </a:r>
            <a:r>
              <a:rPr lang="es-PE" sz="1800" u="none" strike="noStrike"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antigua Grecia</a:t>
            </a:r>
            <a:r>
              <a:rPr lang="es-PE" sz="180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 Fue hijo de </a:t>
            </a:r>
            <a:r>
              <a:rPr lang="es-PE" sz="1800" u="none" strike="noStrike"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Sofronisco</a:t>
            </a:r>
            <a:r>
              <a:rPr lang="es-PE" sz="180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 de profesión cantero, motivo por el que en su juventud lo llamaban  ( ‘Sócrates hijo de Sofronisco’), y de </a:t>
            </a:r>
            <a:r>
              <a:rPr lang="es-PE" sz="1800" u="none" strike="noStrike"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Fainarete</a:t>
            </a:r>
            <a:r>
              <a:rPr lang="es-PE" sz="180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 comadrona, emparentados con </a:t>
            </a:r>
            <a:r>
              <a:rPr lang="es-PE" sz="1800" u="none" strike="noStrike"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Aristides el Justo</a:t>
            </a:r>
            <a:r>
              <a:rPr lang="es-PE" sz="180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p>
          <a:p>
            <a:pPr algn="just"/>
            <a:r>
              <a:rPr lang="es-PE" sz="180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Según </a:t>
            </a:r>
            <a:r>
              <a:rPr lang="es-PE" sz="1800" u="none" strike="noStrike"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Plutarco</a:t>
            </a:r>
            <a:r>
              <a:rPr lang="es-PE" sz="180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 cuando Sócrates nació, su padre recibió del </a:t>
            </a:r>
            <a:r>
              <a:rPr lang="es-PE" sz="1800" u="none" strike="noStrike"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Oráculo de Delfos</a:t>
            </a:r>
            <a:r>
              <a:rPr lang="es-PE" sz="180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 el consejo de dejar crecer a su hijo a su aire, sin oponerse a su voluntad ni reprimirle sus impulsos. No obstante, ni </a:t>
            </a:r>
            <a:r>
              <a:rPr lang="es-PE" sz="1800" u="none" strike="noStrike"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Jenofonte</a:t>
            </a:r>
            <a:r>
              <a:rPr lang="es-PE" sz="180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 ni Platón mencionan esta intervención del oráculo, lo que hace pensar que pueda ser una tradición</a:t>
            </a:r>
          </a:p>
          <a:p>
            <a:pPr>
              <a:lnSpc>
                <a:spcPct val="106000"/>
              </a:lnSpc>
              <a:spcAft>
                <a:spcPts val="800"/>
              </a:spcAft>
            </a:pPr>
            <a:r>
              <a:rPr lang="es-MX" sz="1800" b="1" kern="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lang="es-PE" sz="18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10" name="Imagen 9">
            <a:extLst>
              <a:ext uri="{FF2B5EF4-FFF2-40B4-BE49-F238E27FC236}">
                <a16:creationId xmlns:a16="http://schemas.microsoft.com/office/drawing/2014/main" id="{443F666A-4293-433C-8AC5-18D922588D79}"/>
              </a:ext>
            </a:extLst>
          </p:cNvPr>
          <p:cNvPicPr>
            <a:picLocks noChangeAspect="1"/>
          </p:cNvPicPr>
          <p:nvPr/>
        </p:nvPicPr>
        <p:blipFill>
          <a:blip r:embed="rId2"/>
          <a:stretch>
            <a:fillRect/>
          </a:stretch>
        </p:blipFill>
        <p:spPr>
          <a:xfrm flipH="1">
            <a:off x="7537387" y="1267428"/>
            <a:ext cx="3291776" cy="3582916"/>
          </a:xfrm>
          <a:prstGeom prst="rect">
            <a:avLst/>
          </a:prstGeom>
        </p:spPr>
      </p:pic>
    </p:spTree>
    <p:extLst>
      <p:ext uri="{BB962C8B-B14F-4D97-AF65-F5344CB8AC3E}">
        <p14:creationId xmlns:p14="http://schemas.microsoft.com/office/powerpoint/2010/main" val="25168800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C18C7DF3-B94A-42CE-B665-7A5E18A9BBCF}"/>
              </a:ext>
            </a:extLst>
          </p:cNvPr>
          <p:cNvSpPr/>
          <p:nvPr/>
        </p:nvSpPr>
        <p:spPr>
          <a:xfrm>
            <a:off x="3671317" y="240410"/>
            <a:ext cx="6529352" cy="769441"/>
          </a:xfrm>
          <a:prstGeom prst="rect">
            <a:avLst/>
          </a:prstGeom>
          <a:noFill/>
        </p:spPr>
        <p:txBody>
          <a:bodyPr wrap="none" lIns="91440" tIns="45720" rIns="91440" bIns="45720">
            <a:spAutoFit/>
          </a:bodyPr>
          <a:lstStyle/>
          <a:p>
            <a:pPr lvl="1" algn="just"/>
            <a:r>
              <a:rPr lang="es-PE" sz="4400" kern="100" dirty="0">
                <a:latin typeface="Algerian" panose="04020705040A02060702" pitchFamily="82" charset="0"/>
                <a:ea typeface="Calibri" panose="020F0502020204030204" pitchFamily="34" charset="0"/>
                <a:cs typeface="Calibri" panose="020F0502020204030204" pitchFamily="34" charset="0"/>
              </a:rPr>
              <a:t>2</a:t>
            </a:r>
            <a:r>
              <a:rPr lang="es-PE" sz="4400" kern="100" dirty="0">
                <a:effectLst/>
                <a:latin typeface="Algerian" panose="04020705040A02060702" pitchFamily="82" charset="0"/>
                <a:ea typeface="Calibri" panose="020F0502020204030204" pitchFamily="34" charset="0"/>
                <a:cs typeface="Calibri" panose="020F0502020204030204" pitchFamily="34" charset="0"/>
              </a:rPr>
              <a:t>.</a:t>
            </a:r>
            <a:r>
              <a:rPr lang="es-PE" sz="4400" kern="100" dirty="0">
                <a:effectLst/>
                <a:ea typeface="Calibri" panose="020F0502020204030204" pitchFamily="34" charset="0"/>
                <a:cs typeface="Calibri" panose="020F0502020204030204" pitchFamily="34" charset="0"/>
              </a:rPr>
              <a:t> </a:t>
            </a:r>
            <a:r>
              <a:rPr lang="es-PE" sz="4400" kern="100" dirty="0">
                <a:effectLst/>
                <a:latin typeface="Algerian" panose="04020705040A02060702" pitchFamily="82" charset="0"/>
                <a:ea typeface="Calibri" panose="020F0502020204030204" pitchFamily="34" charset="0"/>
                <a:cs typeface="Calibri" panose="020F0502020204030204" pitchFamily="34" charset="0"/>
              </a:rPr>
              <a:t>Método socrático</a:t>
            </a:r>
            <a:endParaRPr lang="es-ES" sz="4400" b="1" dirty="0">
              <a:solidFill>
                <a:schemeClr val="accent6">
                  <a:lumMod val="40000"/>
                  <a:lumOff val="60000"/>
                </a:schemeClr>
              </a:solidFill>
              <a:latin typeface="Algerian" panose="04020705040A02060702" pitchFamily="82" charset="0"/>
            </a:endParaRPr>
          </a:p>
        </p:txBody>
      </p:sp>
      <p:sp>
        <p:nvSpPr>
          <p:cNvPr id="3" name="Flecha: hacia abajo 2">
            <a:extLst>
              <a:ext uri="{FF2B5EF4-FFF2-40B4-BE49-F238E27FC236}">
                <a16:creationId xmlns:a16="http://schemas.microsoft.com/office/drawing/2014/main" id="{D395776D-7D66-1E6B-BC20-2539F6B27DC7}"/>
              </a:ext>
            </a:extLst>
          </p:cNvPr>
          <p:cNvSpPr/>
          <p:nvPr/>
        </p:nvSpPr>
        <p:spPr>
          <a:xfrm rot="5400000">
            <a:off x="7813948" y="3196426"/>
            <a:ext cx="1181686" cy="6013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Rectángulo 3">
            <a:extLst>
              <a:ext uri="{FF2B5EF4-FFF2-40B4-BE49-F238E27FC236}">
                <a16:creationId xmlns:a16="http://schemas.microsoft.com/office/drawing/2014/main" id="{52177767-E01A-3CC9-681C-219EF3ADA422}"/>
              </a:ext>
            </a:extLst>
          </p:cNvPr>
          <p:cNvSpPr/>
          <p:nvPr/>
        </p:nvSpPr>
        <p:spPr>
          <a:xfrm>
            <a:off x="595082" y="1613647"/>
            <a:ext cx="7509012" cy="4590050"/>
          </a:xfrm>
          <a:prstGeom prst="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Bef>
                <a:spcPts val="600"/>
              </a:spcBef>
              <a:spcAft>
                <a:spcPts val="600"/>
              </a:spcAft>
            </a:pPr>
            <a:r>
              <a:rPr lang="es-ES" sz="14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Es un método de </a:t>
            </a:r>
            <a:r>
              <a:rPr lang="es-ES" sz="1400" u="none" strike="noStrike"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dialéctica</a:t>
            </a:r>
            <a:r>
              <a:rPr lang="es-ES" sz="14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o demostración </a:t>
            </a:r>
            <a:r>
              <a:rPr lang="es-ES" sz="1400" u="none" strike="noStrike"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lógica</a:t>
            </a:r>
            <a:r>
              <a:rPr lang="es-ES" sz="14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para la indagación o búsqueda de nuevas </a:t>
            </a:r>
            <a:r>
              <a:rPr lang="es-ES" sz="1400" u="none" strike="noStrike"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ideas</a:t>
            </a:r>
            <a:r>
              <a:rPr lang="es-ES" sz="14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s-ES" sz="1400" u="none" strike="noStrike"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conceptos</a:t>
            </a:r>
            <a:r>
              <a:rPr lang="es-ES" sz="14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o prismas subyacentes en la información. Este método fue aplicado ampliamente para los escritos orales de los conceptos </a:t>
            </a:r>
            <a:r>
              <a:rPr lang="es-ES" sz="1400" u="none" strike="noStrike"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morales</a:t>
            </a:r>
            <a:r>
              <a:rPr lang="es-ES" sz="14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clave. Fue descrito por </a:t>
            </a:r>
            <a:r>
              <a:rPr lang="es-ES" sz="1400" u="none" strike="noStrike"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Platón</a:t>
            </a:r>
            <a:r>
              <a:rPr lang="es-ES" sz="14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en los </a:t>
            </a:r>
            <a:r>
              <a:rPr lang="es-ES" sz="1400" u="none" strike="noStrike"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diálogos Socráticos</a:t>
            </a:r>
            <a:r>
              <a:rPr lang="es-ES" sz="14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por esto, </a:t>
            </a:r>
            <a:r>
              <a:rPr lang="es-ES" sz="1400" u="none" strike="noStrike"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Sócrates</a:t>
            </a:r>
            <a:r>
              <a:rPr lang="es-ES" sz="14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es habitualmente reconocido como el padre de la </a:t>
            </a:r>
            <a:r>
              <a:rPr lang="es-ES" sz="1400" u="none" strike="noStrike"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ética</a:t>
            </a:r>
            <a:r>
              <a:rPr lang="es-ES" sz="14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occidental o </a:t>
            </a:r>
            <a:r>
              <a:rPr lang="es-ES" sz="1400" u="none" strike="noStrike"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filosofía moral</a:t>
            </a:r>
            <a:r>
              <a:rPr lang="es-ES" sz="14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s-PE" sz="1400" kern="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Bef>
                <a:spcPts val="600"/>
              </a:spcBef>
              <a:spcAft>
                <a:spcPts val="600"/>
              </a:spcAft>
            </a:pPr>
            <a:r>
              <a:rPr lang="es-ES" sz="14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Es una forma de búsqueda de </a:t>
            </a:r>
            <a:r>
              <a:rPr lang="es-ES" sz="1400" u="none" strike="noStrike"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verdad</a:t>
            </a:r>
            <a:r>
              <a:rPr lang="es-ES" sz="14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filosofal. Normalmente concierne a dos interlocutores en cada turno, con uno liderando la discusión y el otro asintiendo o concordando a ciertas </a:t>
            </a:r>
            <a:r>
              <a:rPr lang="es-ES" sz="1400" u="none" strike="noStrike"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conjeturas</a:t>
            </a:r>
            <a:r>
              <a:rPr lang="es-ES" sz="14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que se le muestran para su aceptación o rechazo. Este método se le acredita a </a:t>
            </a:r>
            <a:r>
              <a:rPr lang="es-ES" sz="1400" u="none" strike="noStrike"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Sócrates</a:t>
            </a:r>
            <a:r>
              <a:rPr lang="es-ES" sz="14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quien empezó a enzarzarse en dichos debates con sus compañeros </a:t>
            </a:r>
            <a:r>
              <a:rPr lang="es-ES" sz="1400" u="none" strike="noStrike"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atenienses</a:t>
            </a:r>
            <a:r>
              <a:rPr lang="es-ES" sz="14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después de una visita al </a:t>
            </a:r>
            <a:r>
              <a:rPr lang="es-ES" sz="1400" u="none" strike="noStrike"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oráculo de Delfos</a:t>
            </a:r>
            <a:r>
              <a:rPr lang="es-ES" sz="14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s-PE" sz="1400" kern="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Bef>
                <a:spcPts val="600"/>
              </a:spcBef>
              <a:spcAft>
                <a:spcPts val="600"/>
              </a:spcAft>
            </a:pPr>
            <a:r>
              <a:rPr lang="es-ES" sz="14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Un diálogo socrático puede pasar en cualquier momento entre dos </a:t>
            </a:r>
            <a:r>
              <a:rPr lang="es-ES" sz="1400" u="none" strike="noStrike"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personas</a:t>
            </a:r>
            <a:r>
              <a:rPr lang="es-ES" sz="14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cuando estas buscan la respuesta a una pregunta si esta la admite mediante su propio esfuerzo de </a:t>
            </a:r>
            <a:r>
              <a:rPr lang="es-ES" sz="1400" u="none" strike="noStrike"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reflexión</a:t>
            </a:r>
            <a:r>
              <a:rPr lang="es-ES" sz="14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y </a:t>
            </a:r>
            <a:r>
              <a:rPr lang="es-ES" sz="1400" u="none" strike="noStrike"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razonamiento</a:t>
            </a:r>
            <a:r>
              <a:rPr lang="es-ES" sz="14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Se empieza haciendo todo tipo de preguntas hasta que los detalles del ejemplo son evidenciados para luego ser usados como plataforma para alcanzar valoraciones más generales.</a:t>
            </a:r>
            <a:endParaRPr lang="es-PE" sz="1400" kern="1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4098" name="Picture 2" descr="Método socrático - Wikipedia, la enciclopedia libre">
            <a:extLst>
              <a:ext uri="{FF2B5EF4-FFF2-40B4-BE49-F238E27FC236}">
                <a16:creationId xmlns:a16="http://schemas.microsoft.com/office/drawing/2014/main" id="{61A5573E-0ED3-4A5A-90FE-02B02EB88A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02861" y="1892268"/>
            <a:ext cx="2794057" cy="307346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43527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C18C7DF3-B94A-42CE-B665-7A5E18A9BBCF}"/>
              </a:ext>
            </a:extLst>
          </p:cNvPr>
          <p:cNvSpPr/>
          <p:nvPr/>
        </p:nvSpPr>
        <p:spPr>
          <a:xfrm>
            <a:off x="3426839" y="582610"/>
            <a:ext cx="5338321" cy="769441"/>
          </a:xfrm>
          <a:prstGeom prst="rect">
            <a:avLst/>
          </a:prstGeom>
          <a:noFill/>
        </p:spPr>
        <p:txBody>
          <a:bodyPr wrap="none" lIns="91440" tIns="45720" rIns="91440" bIns="45720">
            <a:spAutoFit/>
          </a:bodyPr>
          <a:lstStyle/>
          <a:p>
            <a:pPr lvl="1" algn="just"/>
            <a:r>
              <a:rPr lang="es-PE" sz="4400" kern="100" dirty="0">
                <a:effectLst/>
                <a:latin typeface="Algerian" panose="04020705040A02060702" pitchFamily="82" charset="0"/>
                <a:ea typeface="Calibri" panose="020F0502020204030204" pitchFamily="34" charset="0"/>
                <a:cs typeface="Calibri" panose="020F0502020204030204" pitchFamily="34" charset="0"/>
              </a:rPr>
              <a:t>3. La Dialéctica</a:t>
            </a:r>
            <a:endParaRPr lang="es-PE" sz="4400" kern="100" dirty="0">
              <a:effectLst/>
              <a:latin typeface="Algerian" panose="04020705040A02060702" pitchFamily="82" charset="0"/>
              <a:ea typeface="Calibri" panose="020F0502020204030204" pitchFamily="34" charset="0"/>
              <a:cs typeface="Times New Roman" panose="02020603050405020304" pitchFamily="18" charset="0"/>
            </a:endParaRPr>
          </a:p>
        </p:txBody>
      </p:sp>
      <p:sp>
        <p:nvSpPr>
          <p:cNvPr id="3" name="Flecha: hacia abajo 2">
            <a:extLst>
              <a:ext uri="{FF2B5EF4-FFF2-40B4-BE49-F238E27FC236}">
                <a16:creationId xmlns:a16="http://schemas.microsoft.com/office/drawing/2014/main" id="{D395776D-7D66-1E6B-BC20-2539F6B27DC7}"/>
              </a:ext>
            </a:extLst>
          </p:cNvPr>
          <p:cNvSpPr/>
          <p:nvPr/>
        </p:nvSpPr>
        <p:spPr>
          <a:xfrm rot="5400000">
            <a:off x="7813948" y="3196426"/>
            <a:ext cx="1181686" cy="6013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Rectángulo 3">
            <a:extLst>
              <a:ext uri="{FF2B5EF4-FFF2-40B4-BE49-F238E27FC236}">
                <a16:creationId xmlns:a16="http://schemas.microsoft.com/office/drawing/2014/main" id="{52177767-E01A-3CC9-681C-219EF3ADA422}"/>
              </a:ext>
            </a:extLst>
          </p:cNvPr>
          <p:cNvSpPr/>
          <p:nvPr/>
        </p:nvSpPr>
        <p:spPr>
          <a:xfrm>
            <a:off x="146847" y="1452282"/>
            <a:ext cx="7509012" cy="5074144"/>
          </a:xfrm>
          <a:prstGeom prst="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800" kern="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Técnica de la conversación; con igual significado, en </a:t>
            </a:r>
            <a:r>
              <a:rPr lang="es-ES" sz="1800" u="none" strike="noStrike" kern="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hlinkClick r:id="rId2" tooltip="Latín">
                  <a:extLst>
                    <a:ext uri="{A12FA001-AC4F-418D-AE19-62706E023703}">
                      <ahyp:hlinkClr xmlns:ahyp="http://schemas.microsoft.com/office/drawing/2018/hyperlinkcolor" val="tx"/>
                    </a:ext>
                  </a:extLst>
                </a:hlinkClick>
              </a:rPr>
              <a:t>latín</a:t>
            </a:r>
            <a:r>
              <a:rPr lang="es-ES" sz="1800" kern="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lang="es-ES" sz="1800" kern="100" dirty="0" err="1">
                <a:solidFill>
                  <a:schemeClr val="tx1"/>
                </a:solidFill>
                <a:effectLst/>
                <a:latin typeface="Arial" panose="020B0604020202020204" pitchFamily="34" charset="0"/>
                <a:ea typeface="Calibri" panose="020F0502020204030204" pitchFamily="34" charset="0"/>
                <a:cs typeface="Times New Roman" panose="02020603050405020304" pitchFamily="18" charset="0"/>
              </a:rPr>
              <a:t>ars</a:t>
            </a:r>
            <a:r>
              <a:rPr lang="es-ES" sz="1800" kern="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dialéctica es una rama de la </a:t>
            </a:r>
            <a:r>
              <a:rPr lang="es-ES" sz="1800" u="none" strike="noStrike" kern="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hlinkClick r:id="rId3" tooltip="Filosofía">
                  <a:extLst>
                    <a:ext uri="{A12FA001-AC4F-418D-AE19-62706E023703}">
                      <ahyp:hlinkClr xmlns:ahyp="http://schemas.microsoft.com/office/drawing/2018/hyperlinkcolor" val="tx"/>
                    </a:ext>
                  </a:extLst>
                </a:hlinkClick>
              </a:rPr>
              <a:t>filosofía</a:t>
            </a:r>
            <a:r>
              <a:rPr lang="es-ES" sz="1800" kern="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cuyo ámbito y alcance han variado significativamente a lo largo de la historia.</a:t>
            </a:r>
            <a:endParaRPr lang="es-PE" sz="1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es-ES" sz="1800" kern="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Originariamente, designaba un método de conversación o argumentación analógica a lo que actualmente se llama </a:t>
            </a:r>
            <a:r>
              <a:rPr lang="es-ES" sz="1800" u="none" strike="noStrike" kern="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hlinkClick r:id="rId4" tooltip="Lógica">
                  <a:extLst>
                    <a:ext uri="{A12FA001-AC4F-418D-AE19-62706E023703}">
                      <ahyp:hlinkClr xmlns:ahyp="http://schemas.microsoft.com/office/drawing/2018/hyperlinkcolor" val="tx"/>
                    </a:ext>
                  </a:extLst>
                </a:hlinkClick>
              </a:rPr>
              <a:t>lógica</a:t>
            </a:r>
            <a:r>
              <a:rPr lang="es-ES" sz="1800" kern="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En el siglo </a:t>
            </a:r>
            <a:r>
              <a:rPr lang="es-ES" sz="1800" kern="100" cap="small" dirty="0" err="1">
                <a:solidFill>
                  <a:schemeClr val="tx1"/>
                </a:solidFill>
                <a:effectLst/>
                <a:latin typeface="Arial" panose="020B0604020202020204" pitchFamily="34" charset="0"/>
                <a:ea typeface="Calibri" panose="020F0502020204030204" pitchFamily="34" charset="0"/>
                <a:cs typeface="Times New Roman" panose="02020603050405020304" pitchFamily="18" charset="0"/>
              </a:rPr>
              <a:t>xviii</a:t>
            </a:r>
            <a:r>
              <a:rPr lang="es-ES" sz="1800" kern="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el término adquirió un nuevo significado: la teoría de los contrapuestos en las cosas o en los conceptos, así como la detección y superación de estos contrapuestos.</a:t>
            </a:r>
            <a:endParaRPr lang="es-PE" sz="1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es-ES" sz="1800" kern="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De manera más esquemática puede definirse la dialéctica como el discurso en el que se contrapone una determinada concepción o tradición, entendida como </a:t>
            </a:r>
            <a:r>
              <a:rPr lang="es-ES" sz="1800" u="none" strike="noStrike" kern="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hlinkClick r:id="rId5" tooltip="Tesis">
                  <a:extLst>
                    <a:ext uri="{A12FA001-AC4F-418D-AE19-62706E023703}">
                      <ahyp:hlinkClr xmlns:ahyp="http://schemas.microsoft.com/office/drawing/2018/hyperlinkcolor" val="tx"/>
                    </a:ext>
                  </a:extLst>
                </a:hlinkClick>
              </a:rPr>
              <a:t>tesis</a:t>
            </a:r>
            <a:r>
              <a:rPr lang="es-ES" sz="1800" kern="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y la muestra de los problemas y contradicciones, entendida como </a:t>
            </a:r>
            <a:r>
              <a:rPr lang="es-ES" sz="1800" u="none" strike="noStrike" kern="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hlinkClick r:id="rId6" tooltip="Antítesis">
                  <a:extLst>
                    <a:ext uri="{A12FA001-AC4F-418D-AE19-62706E023703}">
                      <ahyp:hlinkClr xmlns:ahyp="http://schemas.microsoft.com/office/drawing/2018/hyperlinkcolor" val="tx"/>
                    </a:ext>
                  </a:extLst>
                </a:hlinkClick>
              </a:rPr>
              <a:t>antítesis</a:t>
            </a:r>
            <a:r>
              <a:rPr lang="es-ES" sz="1800" kern="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De esta confrontación surge, en un tercer momento llamado </a:t>
            </a:r>
            <a:r>
              <a:rPr lang="es-ES" sz="1800" u="none" strike="noStrike" kern="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hlinkClick r:id="rId7" tooltip="Síntesis">
                  <a:extLst>
                    <a:ext uri="{A12FA001-AC4F-418D-AE19-62706E023703}">
                      <ahyp:hlinkClr xmlns:ahyp="http://schemas.microsoft.com/office/drawing/2018/hyperlinkcolor" val="tx"/>
                    </a:ext>
                  </a:extLst>
                </a:hlinkClick>
              </a:rPr>
              <a:t>síntesis</a:t>
            </a:r>
            <a:r>
              <a:rPr lang="es-ES" sz="1800" kern="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una resolución o una nueva comprensión del problema. Este esquema general puede concretarse como la contraposición entre concepto y cosa en la </a:t>
            </a:r>
            <a:r>
              <a:rPr lang="es-ES" sz="1800" u="none" strike="noStrike" kern="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hlinkClick r:id="rId8" tooltip="Teoría del conocimiento">
                  <a:extLst>
                    <a:ext uri="{A12FA001-AC4F-418D-AE19-62706E023703}">
                      <ahyp:hlinkClr xmlns:ahyp="http://schemas.microsoft.com/office/drawing/2018/hyperlinkcolor" val="tx"/>
                    </a:ext>
                  </a:extLst>
                </a:hlinkClick>
              </a:rPr>
              <a:t>teoría del conocimiento</a:t>
            </a:r>
            <a:r>
              <a:rPr lang="es-ES" sz="1800" kern="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 la contraposición entre los diferentes participantes en una discusión y a contraposiciones reales en la </a:t>
            </a:r>
            <a:r>
              <a:rPr lang="es-ES" sz="1800" u="none" strike="noStrike" kern="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hlinkClick r:id="rId9" tooltip="Naturaleza">
                  <a:extLst>
                    <a:ext uri="{A12FA001-AC4F-418D-AE19-62706E023703}">
                      <ahyp:hlinkClr xmlns:ahyp="http://schemas.microsoft.com/office/drawing/2018/hyperlinkcolor" val="tx"/>
                    </a:ext>
                  </a:extLst>
                </a:hlinkClick>
              </a:rPr>
              <a:t>naturaleza</a:t>
            </a:r>
            <a:r>
              <a:rPr lang="es-ES" sz="1800" kern="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o en la </a:t>
            </a:r>
            <a:r>
              <a:rPr lang="es-ES" sz="1800" u="none" strike="noStrike" kern="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hlinkClick r:id="rId10" tooltip="Sociedad">
                  <a:extLst>
                    <a:ext uri="{A12FA001-AC4F-418D-AE19-62706E023703}">
                      <ahyp:hlinkClr xmlns:ahyp="http://schemas.microsoft.com/office/drawing/2018/hyperlinkcolor" val="tx"/>
                    </a:ext>
                  </a:extLst>
                </a:hlinkClick>
              </a:rPr>
              <a:t>sociedad</a:t>
            </a:r>
            <a:r>
              <a:rPr lang="es-ES" sz="1800" kern="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entre otras.</a:t>
            </a:r>
            <a:endParaRPr lang="es-PE" sz="1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122" name="Picture 2" descr="El método de la dialéctica de Sócrates – EAR">
            <a:extLst>
              <a:ext uri="{FF2B5EF4-FFF2-40B4-BE49-F238E27FC236}">
                <a16:creationId xmlns:a16="http://schemas.microsoft.com/office/drawing/2014/main" id="{4B1F49BD-C0AC-470B-9232-1D44FBFC12E7}"/>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765160" y="2250141"/>
            <a:ext cx="2919759" cy="21442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1448260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C18C7DF3-B94A-42CE-B665-7A5E18A9BBCF}"/>
              </a:ext>
            </a:extLst>
          </p:cNvPr>
          <p:cNvSpPr/>
          <p:nvPr/>
        </p:nvSpPr>
        <p:spPr>
          <a:xfrm>
            <a:off x="2367251" y="582610"/>
            <a:ext cx="7457491" cy="1446550"/>
          </a:xfrm>
          <a:prstGeom prst="rect">
            <a:avLst/>
          </a:prstGeom>
          <a:noFill/>
        </p:spPr>
        <p:txBody>
          <a:bodyPr wrap="square" lIns="91440" tIns="45720" rIns="91440" bIns="45720">
            <a:spAutoFit/>
          </a:bodyPr>
          <a:lstStyle/>
          <a:p>
            <a:pPr lvl="1" algn="just"/>
            <a:r>
              <a:rPr lang="es-PE" sz="4400" kern="100" dirty="0">
                <a:latin typeface="Algerian" panose="04020705040A02060702" pitchFamily="82" charset="0"/>
                <a:ea typeface="Calibri" panose="020F0502020204030204" pitchFamily="34" charset="0"/>
                <a:cs typeface="Calibri" panose="020F0502020204030204" pitchFamily="34" charset="0"/>
              </a:rPr>
              <a:t>4</a:t>
            </a:r>
            <a:r>
              <a:rPr lang="es-PE" sz="4400" kern="100" dirty="0">
                <a:effectLst/>
                <a:latin typeface="Algerian" panose="04020705040A02060702" pitchFamily="82" charset="0"/>
                <a:ea typeface="Calibri" panose="020F0502020204030204" pitchFamily="34" charset="0"/>
                <a:cs typeface="Calibri" panose="020F0502020204030204" pitchFamily="34" charset="0"/>
              </a:rPr>
              <a:t>.</a:t>
            </a:r>
            <a:r>
              <a:rPr lang="es-PE" sz="4400" kern="100" dirty="0">
                <a:effectLst/>
                <a:ea typeface="Calibri" panose="020F0502020204030204" pitchFamily="34" charset="0"/>
                <a:cs typeface="Calibri" panose="020F0502020204030204" pitchFamily="34" charset="0"/>
              </a:rPr>
              <a:t> </a:t>
            </a:r>
            <a:r>
              <a:rPr lang="es-PE" sz="4400" kern="100" dirty="0">
                <a:effectLst/>
                <a:latin typeface="Algerian" panose="04020705040A02060702" pitchFamily="82" charset="0"/>
                <a:ea typeface="Calibri" panose="020F0502020204030204" pitchFamily="34" charset="0"/>
                <a:cs typeface="Calibri" panose="020F0502020204030204" pitchFamily="34" charset="0"/>
              </a:rPr>
              <a:t>La ironía socrática. </a:t>
            </a:r>
            <a:endParaRPr lang="es-PE" sz="4400" kern="100" dirty="0">
              <a:effectLst/>
              <a:latin typeface="Algerian" panose="04020705040A02060702" pitchFamily="82" charset="0"/>
              <a:ea typeface="Calibri" panose="020F0502020204030204" pitchFamily="34" charset="0"/>
              <a:cs typeface="Times New Roman" panose="02020603050405020304" pitchFamily="18" charset="0"/>
            </a:endParaRPr>
          </a:p>
          <a:p>
            <a:pPr lvl="1" algn="just"/>
            <a:r>
              <a:rPr lang="es-PE" sz="4400" kern="100" dirty="0">
                <a:effectLst/>
                <a:latin typeface="Algerian" panose="04020705040A02060702" pitchFamily="82" charset="0"/>
                <a:ea typeface="Calibri" panose="020F0502020204030204" pitchFamily="34" charset="0"/>
                <a:cs typeface="Calibri" panose="020F0502020204030204" pitchFamily="34" charset="0"/>
              </a:rPr>
              <a:t> </a:t>
            </a:r>
            <a:endParaRPr lang="es-PE" sz="4400" kern="100" dirty="0">
              <a:effectLst/>
              <a:latin typeface="Algerian" panose="04020705040A02060702" pitchFamily="82" charset="0"/>
              <a:ea typeface="Calibri" panose="020F0502020204030204" pitchFamily="34" charset="0"/>
              <a:cs typeface="Times New Roman" panose="02020603050405020304" pitchFamily="18" charset="0"/>
            </a:endParaRPr>
          </a:p>
        </p:txBody>
      </p:sp>
      <p:sp>
        <p:nvSpPr>
          <p:cNvPr id="3" name="Flecha: hacia abajo 2">
            <a:extLst>
              <a:ext uri="{FF2B5EF4-FFF2-40B4-BE49-F238E27FC236}">
                <a16:creationId xmlns:a16="http://schemas.microsoft.com/office/drawing/2014/main" id="{D395776D-7D66-1E6B-BC20-2539F6B27DC7}"/>
              </a:ext>
            </a:extLst>
          </p:cNvPr>
          <p:cNvSpPr/>
          <p:nvPr/>
        </p:nvSpPr>
        <p:spPr>
          <a:xfrm rot="5400000">
            <a:off x="7813948" y="3196426"/>
            <a:ext cx="1181686" cy="6013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Rectángulo 3">
            <a:extLst>
              <a:ext uri="{FF2B5EF4-FFF2-40B4-BE49-F238E27FC236}">
                <a16:creationId xmlns:a16="http://schemas.microsoft.com/office/drawing/2014/main" id="{52177767-E01A-3CC9-681C-219EF3ADA422}"/>
              </a:ext>
            </a:extLst>
          </p:cNvPr>
          <p:cNvSpPr/>
          <p:nvPr/>
        </p:nvSpPr>
        <p:spPr>
          <a:xfrm>
            <a:off x="254423" y="1963271"/>
            <a:ext cx="7509012" cy="4590050"/>
          </a:xfrm>
          <a:prstGeom prst="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Bef>
                <a:spcPts val="600"/>
              </a:spcBef>
              <a:spcAft>
                <a:spcPts val="600"/>
              </a:spcAft>
            </a:pPr>
            <a:r>
              <a:rPr lang="es-MX"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La Ironía socrática, era un método creado por Sócrates para llegar  a la búsqueda de la definición universal. La Ironía es la primera de las formulas utilizadas por  Sócrates en su método dialectico. Sócrates comienza siempre sus diálogos desde la posición ficticia que encumbra al interlocutor(en este caso el alumno) como el sabio de la materia a tratar.</a:t>
            </a:r>
          </a:p>
          <a:p>
            <a:pPr>
              <a:lnSpc>
                <a:spcPct val="107000"/>
              </a:lnSpc>
              <a:spcBef>
                <a:spcPts val="600"/>
              </a:spcBef>
              <a:spcAft>
                <a:spcPts val="600"/>
              </a:spcAft>
            </a:pPr>
            <a:r>
              <a:rPr lang="es-MX" kern="100" dirty="0">
                <a:solidFill>
                  <a:schemeClr val="tx1"/>
                </a:solidFill>
                <a:latin typeface="Arial" panose="020B0604020202020204" pitchFamily="34" charset="0"/>
                <a:ea typeface="Calibri" panose="020F0502020204030204" pitchFamily="34" charset="0"/>
                <a:cs typeface="Arial" panose="020B0604020202020204" pitchFamily="34" charset="0"/>
              </a:rPr>
              <a:t>La Ironía tiene como objetivo,  a través del análisis practico de unas definiciones concretas, reconocer nuestra ignorancia, nuestro desconocimiento de las cosas,  de la definición que estamos buscando y que, solo  reconociendo nuestra ignorancia estamos en condiciones de buscar la verdad.</a:t>
            </a:r>
            <a:endParaRPr lang="es-PE"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4098" name="Picture 2" descr="Método socrático - Wikipedia, la enciclopedia libre">
            <a:extLst>
              <a:ext uri="{FF2B5EF4-FFF2-40B4-BE49-F238E27FC236}">
                <a16:creationId xmlns:a16="http://schemas.microsoft.com/office/drawing/2014/main" id="{61A5573E-0ED3-4A5A-90FE-02B02EB88A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02861" y="1892268"/>
            <a:ext cx="2794057" cy="307346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1230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C18C7DF3-B94A-42CE-B665-7A5E18A9BBCF}"/>
              </a:ext>
            </a:extLst>
          </p:cNvPr>
          <p:cNvSpPr/>
          <p:nvPr/>
        </p:nvSpPr>
        <p:spPr>
          <a:xfrm>
            <a:off x="595082" y="726045"/>
            <a:ext cx="8906605" cy="769441"/>
          </a:xfrm>
          <a:prstGeom prst="rect">
            <a:avLst/>
          </a:prstGeom>
          <a:noFill/>
        </p:spPr>
        <p:txBody>
          <a:bodyPr wrap="none" lIns="91440" tIns="45720" rIns="91440" bIns="45720">
            <a:spAutoFit/>
          </a:bodyPr>
          <a:lstStyle/>
          <a:p>
            <a:pPr lvl="1" algn="just"/>
            <a:r>
              <a:rPr lang="es-PE" sz="4400" kern="100" dirty="0">
                <a:effectLst/>
                <a:latin typeface="Algerian" panose="04020705040A02060702" pitchFamily="82" charset="0"/>
                <a:ea typeface="Calibri" panose="020F0502020204030204" pitchFamily="34" charset="0"/>
                <a:cs typeface="Calibri" panose="020F0502020204030204" pitchFamily="34" charset="0"/>
              </a:rPr>
              <a:t>5.La Mayéutica de Sócrates</a:t>
            </a:r>
            <a:endParaRPr lang="es-PE" sz="4400" kern="100" dirty="0">
              <a:effectLst/>
              <a:latin typeface="Algerian" panose="04020705040A02060702" pitchFamily="82" charset="0"/>
              <a:ea typeface="Calibri" panose="020F0502020204030204" pitchFamily="34" charset="0"/>
              <a:cs typeface="Times New Roman" panose="02020603050405020304" pitchFamily="18" charset="0"/>
            </a:endParaRPr>
          </a:p>
        </p:txBody>
      </p:sp>
      <p:sp>
        <p:nvSpPr>
          <p:cNvPr id="3" name="Flecha: hacia abajo 2">
            <a:extLst>
              <a:ext uri="{FF2B5EF4-FFF2-40B4-BE49-F238E27FC236}">
                <a16:creationId xmlns:a16="http://schemas.microsoft.com/office/drawing/2014/main" id="{D395776D-7D66-1E6B-BC20-2539F6B27DC7}"/>
              </a:ext>
            </a:extLst>
          </p:cNvPr>
          <p:cNvSpPr/>
          <p:nvPr/>
        </p:nvSpPr>
        <p:spPr>
          <a:xfrm rot="5400000">
            <a:off x="7813948" y="3196426"/>
            <a:ext cx="1181686" cy="6013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Rectángulo 3">
            <a:extLst>
              <a:ext uri="{FF2B5EF4-FFF2-40B4-BE49-F238E27FC236}">
                <a16:creationId xmlns:a16="http://schemas.microsoft.com/office/drawing/2014/main" id="{52177767-E01A-3CC9-681C-219EF3ADA422}"/>
              </a:ext>
            </a:extLst>
          </p:cNvPr>
          <p:cNvSpPr/>
          <p:nvPr/>
        </p:nvSpPr>
        <p:spPr>
          <a:xfrm>
            <a:off x="595082" y="1613647"/>
            <a:ext cx="7509012" cy="4590050"/>
          </a:xfrm>
          <a:prstGeom prst="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Bef>
                <a:spcPts val="600"/>
              </a:spcBef>
              <a:spcAft>
                <a:spcPts val="600"/>
              </a:spcAft>
            </a:pPr>
            <a:r>
              <a:rPr lang="es-MX"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La Mayéutica es el método aplicado por Sócrates a través del cual el maestro hace que el alumno, por medio de preguntas, descubra conocimientos.</a:t>
            </a:r>
          </a:p>
          <a:p>
            <a:pPr>
              <a:lnSpc>
                <a:spcPct val="107000"/>
              </a:lnSpc>
              <a:spcBef>
                <a:spcPts val="600"/>
              </a:spcBef>
              <a:spcAft>
                <a:spcPts val="600"/>
              </a:spcAft>
            </a:pPr>
            <a:r>
              <a:rPr lang="es-MX" kern="100" dirty="0">
                <a:solidFill>
                  <a:schemeClr val="tx1"/>
                </a:solidFill>
                <a:latin typeface="Arial" panose="020B0604020202020204" pitchFamily="34" charset="0"/>
                <a:ea typeface="Calibri" panose="020F0502020204030204" pitchFamily="34" charset="0"/>
                <a:cs typeface="Arial" panose="020B0604020202020204" pitchFamily="34" charset="0"/>
              </a:rPr>
              <a:t>La técnica consiste en preguntar al interlocutor  acerca de algo y luego se procede a debatir la respuesta dada por medio del establecimiento de conceptos generales. El debate lleva al interlocutor  a un concepto nuevo desarrollado a partir de lo anterior.</a:t>
            </a:r>
          </a:p>
          <a:p>
            <a:pPr>
              <a:lnSpc>
                <a:spcPct val="107000"/>
              </a:lnSpc>
              <a:spcBef>
                <a:spcPts val="600"/>
              </a:spcBef>
              <a:spcAft>
                <a:spcPts val="600"/>
              </a:spcAft>
            </a:pPr>
            <a:r>
              <a:rPr lang="es-MX"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La mayéutica consiste en la creencia de que existe un conocimiento que se acumula en la conciencia por la tradición y la experiencia de generaciones pasadas. Por lo tanto, en la mayéutica se invita al individuo a descubrir la verdad que se encuentran en el latente e inconsciente </a:t>
            </a:r>
            <a:endParaRPr lang="es-PE"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4098" name="Picture 2" descr="Método socrático - Wikipedia, la enciclopedia libre">
            <a:extLst>
              <a:ext uri="{FF2B5EF4-FFF2-40B4-BE49-F238E27FC236}">
                <a16:creationId xmlns:a16="http://schemas.microsoft.com/office/drawing/2014/main" id="{61A5573E-0ED3-4A5A-90FE-02B02EB88A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02861" y="1892268"/>
            <a:ext cx="2794057" cy="307346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81600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C18C7DF3-B94A-42CE-B665-7A5E18A9BBCF}"/>
              </a:ext>
            </a:extLst>
          </p:cNvPr>
          <p:cNvSpPr/>
          <p:nvPr/>
        </p:nvSpPr>
        <p:spPr>
          <a:xfrm>
            <a:off x="2578102" y="253878"/>
            <a:ext cx="8347157" cy="1446550"/>
          </a:xfrm>
          <a:prstGeom prst="rect">
            <a:avLst/>
          </a:prstGeom>
          <a:noFill/>
        </p:spPr>
        <p:txBody>
          <a:bodyPr wrap="none" lIns="91440" tIns="45720" rIns="91440" bIns="45720">
            <a:spAutoFit/>
          </a:bodyPr>
          <a:lstStyle/>
          <a:p>
            <a:pPr lvl="1" algn="just"/>
            <a:r>
              <a:rPr lang="es-PE" sz="4400" kern="100" dirty="0">
                <a:effectLst/>
                <a:latin typeface="Algerian" panose="04020705040A02060702" pitchFamily="82" charset="0"/>
                <a:ea typeface="Calibri" panose="020F0502020204030204" pitchFamily="34" charset="0"/>
                <a:cs typeface="Calibri" panose="020F0502020204030204" pitchFamily="34" charset="0"/>
              </a:rPr>
              <a:t>6.La sabiduría y la virtud</a:t>
            </a:r>
            <a:endParaRPr lang="es-PE" sz="4400" kern="100" dirty="0">
              <a:effectLst/>
              <a:latin typeface="Algerian" panose="04020705040A02060702" pitchFamily="82" charset="0"/>
              <a:ea typeface="Calibri" panose="020F0502020204030204" pitchFamily="34" charset="0"/>
              <a:cs typeface="Times New Roman" panose="02020603050405020304" pitchFamily="18" charset="0"/>
            </a:endParaRPr>
          </a:p>
          <a:p>
            <a:pPr lvl="1" algn="just"/>
            <a:endParaRPr lang="es-PE" sz="4400" kern="100" dirty="0">
              <a:effectLst/>
              <a:latin typeface="Algerian" panose="04020705040A02060702" pitchFamily="82" charset="0"/>
              <a:ea typeface="Calibri" panose="020F0502020204030204" pitchFamily="34" charset="0"/>
              <a:cs typeface="Times New Roman" panose="02020603050405020304" pitchFamily="18" charset="0"/>
            </a:endParaRPr>
          </a:p>
        </p:txBody>
      </p:sp>
      <p:sp>
        <p:nvSpPr>
          <p:cNvPr id="3" name="Flecha: hacia abajo 2">
            <a:extLst>
              <a:ext uri="{FF2B5EF4-FFF2-40B4-BE49-F238E27FC236}">
                <a16:creationId xmlns:a16="http://schemas.microsoft.com/office/drawing/2014/main" id="{D395776D-7D66-1E6B-BC20-2539F6B27DC7}"/>
              </a:ext>
            </a:extLst>
          </p:cNvPr>
          <p:cNvSpPr/>
          <p:nvPr/>
        </p:nvSpPr>
        <p:spPr>
          <a:xfrm rot="5400000">
            <a:off x="8850239" y="3168038"/>
            <a:ext cx="1181686" cy="6013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Rectángulo 3">
            <a:extLst>
              <a:ext uri="{FF2B5EF4-FFF2-40B4-BE49-F238E27FC236}">
                <a16:creationId xmlns:a16="http://schemas.microsoft.com/office/drawing/2014/main" id="{52177767-E01A-3CC9-681C-219EF3ADA422}"/>
              </a:ext>
            </a:extLst>
          </p:cNvPr>
          <p:cNvSpPr/>
          <p:nvPr/>
        </p:nvSpPr>
        <p:spPr>
          <a:xfrm>
            <a:off x="197224" y="1272988"/>
            <a:ext cx="8943161" cy="5145740"/>
          </a:xfrm>
          <a:prstGeom prst="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just">
              <a:buFont typeface="Wingdings" panose="05000000000000000000" pitchFamily="2" charset="2"/>
              <a:buChar char="Ø"/>
            </a:pPr>
            <a:r>
              <a:rPr lang="es-PE" sz="120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La sabiduría socrática es la conciencia de las propias limitaciones intelectuales. Es decir, es nuestro reconocimiento de la propia ignorancia lo que nos permite alcanzar la sabiduría. Esto se lograr a partir de la comprensión de que sólo sabemos lo que sabemos, sin asumir que sabemos más.</a:t>
            </a:r>
          </a:p>
          <a:p>
            <a:pPr algn="just"/>
            <a:endParaRPr lang="es-PE" sz="12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171450" indent="-171450" algn="just">
              <a:buFont typeface="Wingdings" panose="05000000000000000000" pitchFamily="2" charset="2"/>
              <a:buChar char="Ø"/>
            </a:pPr>
            <a:r>
              <a:rPr lang="es-PE" sz="120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También se puede definir a la </a:t>
            </a:r>
            <a:r>
              <a:rPr lang="es-PE" sz="1200" i="1"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sabiduría </a:t>
            </a:r>
            <a:r>
              <a:rPr lang="es-PE" sz="120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socrática como una </a:t>
            </a:r>
            <a:r>
              <a:rPr lang="es-PE" sz="1200" i="1"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expresión de humildad</a:t>
            </a:r>
            <a:r>
              <a:rPr lang="es-PE" sz="120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s-PE" sz="1200" i="1"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significa ser consciente de lo poco que se sabe, de cuán subjetivas son las creencias de uno y de la gran probabilidad de estar equivocado</a:t>
            </a:r>
            <a:r>
              <a:rPr lang="es-PE" sz="120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a:t>
            </a:r>
          </a:p>
          <a:p>
            <a:pPr algn="just"/>
            <a:endParaRPr lang="es-PE" sz="12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171450" indent="-171450" algn="just">
              <a:buFont typeface="Wingdings" panose="05000000000000000000" pitchFamily="2" charset="2"/>
              <a:buChar char="Ø"/>
            </a:pPr>
            <a:r>
              <a:rPr lang="es-PE" sz="120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La sabiduría socrática tuvo su origen en los relatos de Sócrates recopilados por su discípulo. En obras como la </a:t>
            </a:r>
            <a:r>
              <a:rPr lang="es-PE" sz="1200" i="1"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Apología de Sócrates</a:t>
            </a:r>
            <a:r>
              <a:rPr lang="es-PE" sz="120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 Platón describió la vida y las observaciones de Sócrates que hoy constituyen la base de la «sabiduría socrática».</a:t>
            </a:r>
          </a:p>
          <a:p>
            <a:pPr algn="just"/>
            <a:r>
              <a:rPr lang="es-PE" sz="120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p>
          <a:p>
            <a:pPr marL="171450" indent="-171450" algn="just">
              <a:buFont typeface="Wingdings" panose="05000000000000000000" pitchFamily="2" charset="2"/>
              <a:buChar char="Ø"/>
            </a:pPr>
            <a:r>
              <a:rPr lang="es-PE" sz="120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La sabiduría socrática surgió a partir de la aceptación de Sócrates de los límites de su conocimiento y de la posterior interpretación de su relato, que realizó Platón. La célebre frase «Solo sé que no sé nada» se convirtió en el principal referente de la sabiduría socrática porque expresa la conciencia de la propia ignorancia. Esto sería el primer paso para lograr la sabiduría.</a:t>
            </a:r>
          </a:p>
          <a:p>
            <a:pPr algn="just"/>
            <a:endParaRPr lang="es-PE" sz="12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171450" indent="-171450" algn="just">
              <a:buFont typeface="Wingdings" panose="05000000000000000000" pitchFamily="2" charset="2"/>
              <a:buChar char="Ø"/>
            </a:pPr>
            <a:r>
              <a:rPr lang="es-PE" sz="120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Es la que nos lleva a la felicidad, la que nos ayuda a conocernos a nosotros mismos (inductivismo), la que nos da libertad, la que nos ayuda a controlar nuestros instintos, la que nos da un equilibrio interno y, sobre todo, la que nos lleva hacia la virtud y nos aleja del el peor de los vicios sería, la ignorancia.</a:t>
            </a:r>
          </a:p>
          <a:p>
            <a:pPr algn="just"/>
            <a:endParaRPr lang="es-PE" sz="12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171450" indent="-171450" algn="just">
              <a:buFont typeface="Wingdings" panose="05000000000000000000" pitchFamily="2" charset="2"/>
              <a:buChar char="Ø"/>
            </a:pPr>
            <a:r>
              <a:rPr lang="es-PE" sz="120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También se puede definir a la sabiduría socrática como una expresión de humildad: significa ser consciente de lo poco que se sabe, de cuán subjetivas son las creencias de uno y de la gran probabilidad de estar equivocado.</a:t>
            </a:r>
          </a:p>
          <a:p>
            <a:pPr algn="just"/>
            <a:endParaRPr lang="es-PE" sz="12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171450" indent="-171450" algn="just">
              <a:buFont typeface="Wingdings" panose="05000000000000000000" pitchFamily="2" charset="2"/>
              <a:buChar char="Ø"/>
            </a:pPr>
            <a:r>
              <a:rPr lang="es-PE" sz="120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no residía en el conocimiento concreto, sino en el reconocimiento de la propia ignorancia. Admitir que "solo sé que no sé nada" era el primer paso hacia el progreso y el autodescubrimiento.</a:t>
            </a:r>
          </a:p>
          <a:p>
            <a:pPr marL="171450" indent="-171450" algn="just">
              <a:buFont typeface="Wingdings" panose="05000000000000000000" pitchFamily="2" charset="2"/>
              <a:buChar char="Ø"/>
            </a:pPr>
            <a:r>
              <a:rPr lang="es-PE" sz="120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(en donde se encuentra la felicidad del hombre/equilibrio)</a:t>
            </a:r>
          </a:p>
        </p:txBody>
      </p:sp>
    </p:spTree>
    <p:extLst>
      <p:ext uri="{BB962C8B-B14F-4D97-AF65-F5344CB8AC3E}">
        <p14:creationId xmlns:p14="http://schemas.microsoft.com/office/powerpoint/2010/main" val="7972908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C18C7DF3-B94A-42CE-B665-7A5E18A9BBCF}"/>
              </a:ext>
            </a:extLst>
          </p:cNvPr>
          <p:cNvSpPr/>
          <p:nvPr/>
        </p:nvSpPr>
        <p:spPr>
          <a:xfrm>
            <a:off x="2661975" y="890372"/>
            <a:ext cx="5041765" cy="769441"/>
          </a:xfrm>
          <a:prstGeom prst="rect">
            <a:avLst/>
          </a:prstGeom>
          <a:noFill/>
        </p:spPr>
        <p:txBody>
          <a:bodyPr wrap="none" lIns="91440" tIns="45720" rIns="91440" bIns="45720">
            <a:spAutoFit/>
          </a:bodyPr>
          <a:lstStyle/>
          <a:p>
            <a:pPr lvl="1" algn="just"/>
            <a:r>
              <a:rPr lang="es-PE" sz="4400" kern="100" dirty="0">
                <a:latin typeface="Algerian" panose="04020705040A02060702" pitchFamily="82" charset="0"/>
                <a:ea typeface="Calibri" panose="020F0502020204030204" pitchFamily="34" charset="0"/>
                <a:cs typeface="Calibri" panose="020F0502020204030204" pitchFamily="34" charset="0"/>
              </a:rPr>
              <a:t>7</a:t>
            </a:r>
            <a:r>
              <a:rPr lang="es-PE" sz="4400" kern="100" dirty="0">
                <a:effectLst/>
                <a:latin typeface="Algerian" panose="04020705040A02060702" pitchFamily="82" charset="0"/>
                <a:ea typeface="Calibri" panose="020F0502020204030204" pitchFamily="34" charset="0"/>
                <a:cs typeface="Calibri" panose="020F0502020204030204" pitchFamily="34" charset="0"/>
              </a:rPr>
              <a:t>. Lo universal</a:t>
            </a:r>
            <a:endParaRPr lang="es-PE" sz="4400" kern="100" dirty="0">
              <a:effectLst/>
              <a:latin typeface="Algerian" panose="04020705040A02060702" pitchFamily="82" charset="0"/>
              <a:ea typeface="Calibri" panose="020F0502020204030204" pitchFamily="34" charset="0"/>
              <a:cs typeface="Times New Roman" panose="02020603050405020304" pitchFamily="18" charset="0"/>
            </a:endParaRPr>
          </a:p>
        </p:txBody>
      </p:sp>
      <p:sp>
        <p:nvSpPr>
          <p:cNvPr id="3" name="Flecha: hacia abajo 2">
            <a:extLst>
              <a:ext uri="{FF2B5EF4-FFF2-40B4-BE49-F238E27FC236}">
                <a16:creationId xmlns:a16="http://schemas.microsoft.com/office/drawing/2014/main" id="{D395776D-7D66-1E6B-BC20-2539F6B27DC7}"/>
              </a:ext>
            </a:extLst>
          </p:cNvPr>
          <p:cNvSpPr/>
          <p:nvPr/>
        </p:nvSpPr>
        <p:spPr>
          <a:xfrm rot="5400000">
            <a:off x="7813948" y="3196426"/>
            <a:ext cx="1181686" cy="6013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Rectángulo 3">
            <a:extLst>
              <a:ext uri="{FF2B5EF4-FFF2-40B4-BE49-F238E27FC236}">
                <a16:creationId xmlns:a16="http://schemas.microsoft.com/office/drawing/2014/main" id="{52177767-E01A-3CC9-681C-219EF3ADA422}"/>
              </a:ext>
            </a:extLst>
          </p:cNvPr>
          <p:cNvSpPr/>
          <p:nvPr/>
        </p:nvSpPr>
        <p:spPr>
          <a:xfrm>
            <a:off x="376518" y="1888566"/>
            <a:ext cx="7727576" cy="4079062"/>
          </a:xfrm>
          <a:prstGeom prst="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PE" sz="20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Lo universal es descrito por el propio Sócrates como un concepto abstracto y lo define como la idea de que dos objetos diferentes pueden tener el mismo nombre porque son la misma cosa, porque cumple una función determinada y porque poseen características similares.</a:t>
            </a:r>
          </a:p>
          <a:p>
            <a:pPr algn="just"/>
            <a:r>
              <a:rPr lang="es-PE" sz="20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Pero, se debe tener en cuenta, que dichas características que determinan una cosa u objeto no son materiales, sino inmateriales y que no cambian con el paso del tiempo. Es decir, yo puedo tener un lápiz de madera que con el tiempo se puede deteriorar, pero su concepto se mantiene estable. Importando así, el concepto que tengo sobre una cosa y no el objeto en sí.</a:t>
            </a:r>
          </a:p>
        </p:txBody>
      </p:sp>
      <p:pic>
        <p:nvPicPr>
          <p:cNvPr id="7" name="Imagen 6" descr="Sócrates en el banquete - Agrupación de Estudios Filosóficos">
            <a:extLst>
              <a:ext uri="{FF2B5EF4-FFF2-40B4-BE49-F238E27FC236}">
                <a16:creationId xmlns:a16="http://schemas.microsoft.com/office/drawing/2014/main" id="{1A1C539A-0E84-4E22-8406-CE4D04CBB8E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787091" y="2125397"/>
            <a:ext cx="2956674" cy="2742438"/>
          </a:xfrm>
          <a:prstGeom prst="roundRect">
            <a:avLst>
              <a:gd name="adj" fmla="val 0"/>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436275318"/>
      </p:ext>
    </p:extLst>
  </p:cSld>
  <p:clrMapOvr>
    <a:masterClrMapping/>
  </p:clrMapOvr>
</p:sld>
</file>

<file path=ppt/theme/theme1.xml><?xml version="1.0" encoding="utf-8"?>
<a:theme xmlns:a="http://schemas.openxmlformats.org/drawingml/2006/main" name="Estela de condensación">
  <a:themeElements>
    <a:clrScheme name="Estela de condensación">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Estela de condensación">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tela de condensación">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docProps/app.xml><?xml version="1.0" encoding="utf-8"?>
<Properties xmlns="http://schemas.openxmlformats.org/officeDocument/2006/extended-properties" xmlns:vt="http://schemas.openxmlformats.org/officeDocument/2006/docPropsVTypes">
  <Template>Estela de condensación</Template>
  <TotalTime>908</TotalTime>
  <Words>459</Words>
  <Application>Microsoft Office PowerPoint</Application>
  <PresentationFormat>Panorámica</PresentationFormat>
  <Paragraphs>66</Paragraphs>
  <Slides>11</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11</vt:i4>
      </vt:variant>
    </vt:vector>
  </HeadingPairs>
  <TitlesOfParts>
    <vt:vector size="17" baseType="lpstr">
      <vt:lpstr>Algerian</vt:lpstr>
      <vt:lpstr>Arial</vt:lpstr>
      <vt:lpstr>Calibri</vt:lpstr>
      <vt:lpstr>Century Gothic</vt:lpstr>
      <vt:lpstr>Wingdings</vt:lpstr>
      <vt:lpstr>Estela de condensación</vt:lpstr>
      <vt:lpstr>TEMA : PENSAMIENTO FILOSOFICO DE SOCRATES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InKulpado666</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INTELIGENCIA EMOCIONAL</dc:title>
  <dc:creator>Usuario de Windows</dc:creator>
  <cp:lastModifiedBy>FIGUEROA CURI ANGEL ABIMAEL</cp:lastModifiedBy>
  <cp:revision>67</cp:revision>
  <dcterms:created xsi:type="dcterms:W3CDTF">2019-11-03T18:11:17Z</dcterms:created>
  <dcterms:modified xsi:type="dcterms:W3CDTF">2023-11-18T09:49:51Z</dcterms:modified>
</cp:coreProperties>
</file>